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adamsjoh000" lastIdx="1" clrIdx="0"/>
  <p:cmAuthor id="1" initials="" name="lawreben000"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6.xml" Type="http://schemas.openxmlformats.org/officeDocument/2006/relationships/slide" Id="rId12"/><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0.xml" Type="http://schemas.openxmlformats.org/officeDocument/2006/relationships/slide" Id="rId26"/><Relationship Target="slides/slide19.xml" Type="http://schemas.openxmlformats.org/officeDocument/2006/relationships/slide" Id="rId25"/><Relationship Target="presProps.xml" Type="http://schemas.openxmlformats.org/officeDocument/2006/relationships/presProps" Id="rId2"/><Relationship Target="slides/slide15.xml" Type="http://schemas.openxmlformats.org/officeDocument/2006/relationships/slide" Id="rId21"/><Relationship Target="theme/theme2.xml" Type="http://schemas.openxmlformats.org/officeDocument/2006/relationships/theme" Id="rId1"/><Relationship Target="slides/slide16.xml" Type="http://schemas.openxmlformats.org/officeDocument/2006/relationships/slide" Id="rId22"/><Relationship Target="commentAuthors.xml" Type="http://schemas.openxmlformats.org/officeDocument/2006/relationships/commentAuthors"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whos doing this one?</p:text>
  </p:cm>
  <p:cm idx="1" authorId="1">
    <p:pos y="100" x="6000"/>
    <p:text>I think i'm done? 
John u wanna check mine really quick? (18,19)</p:text>
  </p:cm>
</p:cmLst>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1" name="Shape 1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7" name="Shape 1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3" name="Shape 1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5" name="Shape 1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8" name="Shape 2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2" name="Shape 212"/>
        <p:cNvGrpSpPr/>
        <p:nvPr/>
      </p:nvGrpSpPr>
      <p:grpSpPr>
        <a:xfrm>
          <a:off y="0" x="0"/>
          <a:ext cy="0" cx="0"/>
          <a:chOff y="0" x="0"/>
          <a:chExt cy="0" cx="0"/>
        </a:xfrm>
      </p:grpSpPr>
      <p:sp>
        <p:nvSpPr>
          <p:cNvPr id="213" name="Shape 21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4" name="Shape 21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0" name="Shape 22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334226" x="-11"/>
            <a:ext cy="4116299"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2266575" x="685800"/>
            <a:ext cy="1333799" cx="6400799"/>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64" name="Shape 64"/>
          <p:cNvSpPr txBox="1"/>
          <p:nvPr>
            <p:ph idx="1" type="subTitle"/>
          </p:nvPr>
        </p:nvSpPr>
        <p:spPr>
          <a:xfrm>
            <a:off y="3600451" x="685800"/>
            <a:ext cy="900599" cx="6400799"/>
          </a:xfrm>
          <a:prstGeom prst="rect">
            <a:avLst/>
          </a:prstGeom>
          <a:noFill/>
          <a:ln>
            <a:noFill/>
          </a:ln>
        </p:spPr>
        <p:txBody>
          <a:bodyPr bIns="91425" rIns="91425" lIns="91425" tIns="91425" anchor="t" anchorCtr="0"/>
          <a:lstStyle>
            <a:lvl1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1pPr>
            <a:lvl2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2pPr>
            <a:lvl3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3pPr>
            <a:lvl4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4pPr>
            <a:lvl5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5pPr>
            <a:lvl6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6pPr>
            <a:lvl7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7pPr>
            <a:lvl8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8pPr>
            <a:lvl9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12188" x="-13"/>
            <a:ext cy="161260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
        <p:nvSpPr>
          <p:cNvPr id="70" name="Shape 70"/>
          <p:cNvSpPr txBox="1"/>
          <p:nvPr>
            <p:ph idx="1" type="body"/>
          </p:nvPr>
        </p:nvSpPr>
        <p:spPr>
          <a:xfrm>
            <a:off y="1704688"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1800">
                <a:solidFill>
                  <a:schemeClr val="dk2"/>
                </a:solidFill>
              </a:defRPr>
            </a:lvl1pPr>
            <a:lvl2pPr algn="l" rtl="0" indent="-285750" marL="742950">
              <a:spcBef>
                <a:spcPts val="360"/>
              </a:spcBef>
              <a:buClr>
                <a:schemeClr val="dk2"/>
              </a:buClr>
              <a:buSzPct val="100000"/>
              <a:buFont typeface="Courier New"/>
              <a:buChar char="o"/>
              <a:defRPr sz="1800">
                <a:solidFill>
                  <a:schemeClr val="dk2"/>
                </a:solidFill>
              </a:defRPr>
            </a:lvl2pPr>
            <a:lvl3pPr algn="l" rtl="0" indent="-228600" marL="1143000">
              <a:spcBef>
                <a:spcPts val="360"/>
              </a:spcBef>
              <a:buClr>
                <a:schemeClr val="dk2"/>
              </a:buClr>
              <a:buSzPct val="100000"/>
              <a:buFont typeface="Wingdings"/>
              <a:buChar char="§"/>
              <a:defRPr sz="1800">
                <a:solidFill>
                  <a:schemeClr val="dk2"/>
                </a:solidFill>
              </a:defRPr>
            </a:lvl3pPr>
            <a:lvl4pPr algn="l" rtl="0" indent="-228600" marL="1600200">
              <a:spcBef>
                <a:spcPts val="360"/>
              </a:spcBef>
              <a:buClr>
                <a:schemeClr val="dk2"/>
              </a:buClr>
              <a:buSzPct val="166666"/>
              <a:buFont typeface="Arial"/>
              <a:buChar char="•"/>
              <a:defRPr sz="1800">
                <a:solidFill>
                  <a:schemeClr val="dk2"/>
                </a:solidFill>
              </a:defRPr>
            </a:lvl4pPr>
            <a:lvl5pPr algn="l" rtl="0" indent="-228600" marL="2057400">
              <a:spcBef>
                <a:spcPts val="360"/>
              </a:spcBef>
              <a:buClr>
                <a:schemeClr val="dk2"/>
              </a:buClr>
              <a:buSzPct val="100000"/>
              <a:buFont typeface="Courier New"/>
              <a:buChar char="o"/>
              <a:defRPr sz="1800">
                <a:solidFill>
                  <a:schemeClr val="dk2"/>
                </a:solidFill>
              </a:defRPr>
            </a:lvl5pPr>
            <a:lvl6pPr algn="l" rtl="0" indent="-228600" marL="2514600">
              <a:spcBef>
                <a:spcPts val="360"/>
              </a:spcBef>
              <a:buClr>
                <a:schemeClr val="dk2"/>
              </a:buClr>
              <a:buSzPct val="100000"/>
              <a:buFont typeface="Wingdings"/>
              <a:buChar char="§"/>
              <a:defRPr sz="1800">
                <a:solidFill>
                  <a:schemeClr val="dk2"/>
                </a:solidFill>
              </a:defRPr>
            </a:lvl6pPr>
            <a:lvl7pPr algn="l" rtl="0" indent="-228600" marL="2971800">
              <a:spcBef>
                <a:spcPts val="360"/>
              </a:spcBef>
              <a:buClr>
                <a:schemeClr val="dk2"/>
              </a:buClr>
              <a:buSzPct val="166666"/>
              <a:buFont typeface="Arial"/>
              <a:buChar char="•"/>
              <a:defRPr sz="1800">
                <a:solidFill>
                  <a:schemeClr val="dk2"/>
                </a:solidFill>
              </a:defRPr>
            </a:lvl7pPr>
            <a:lvl8pPr algn="l" rtl="0" indent="-228600" marL="3429000">
              <a:spcBef>
                <a:spcPts val="360"/>
              </a:spcBef>
              <a:buClr>
                <a:schemeClr val="dk2"/>
              </a:buClr>
              <a:buSzPct val="100000"/>
              <a:buFont typeface="Courier New"/>
              <a:buChar char="o"/>
              <a:defRPr baseline="0" sz="1800">
                <a:solidFill>
                  <a:schemeClr val="dk2"/>
                </a:solidFill>
              </a:defRPr>
            </a:lvl8pPr>
            <a:lvl9pPr algn="l" rtl="0" indent="-228600" marL="3886200">
              <a:spcBef>
                <a:spcPts val="360"/>
              </a:spcBef>
              <a:buClr>
                <a:schemeClr val="dk2"/>
              </a:buClr>
              <a:buSzPct val="100000"/>
              <a:buFont typeface="Wingdings"/>
              <a:buChar char="§"/>
              <a:defRPr baseline="0" sz="1800">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704684" x="456245"/>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73" name="Shape 73"/>
          <p:cNvSpPr txBox="1"/>
          <p:nvPr>
            <p:ph idx="2" type="body"/>
          </p:nvPr>
        </p:nvSpPr>
        <p:spPr>
          <a:xfrm>
            <a:off y="1704684" x="4648200"/>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grpSp>
        <p:nvGrpSpPr>
          <p:cNvPr id="74" name="Shape 74"/>
          <p:cNvGrpSpPr/>
          <p:nvPr/>
        </p:nvGrpSpPr>
        <p:grpSpPr>
          <a:xfrm>
            <a:off y="-12188" x="-13"/>
            <a:ext cy="161260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12188" x="-13"/>
            <a:ext cy="161260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6165014" x="8964665"/>
            <a:ext cy="6951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6165014" x="3866777"/>
            <a:ext cy="6951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6165014" x="3866812"/>
            <a:ext cy="695100" cx="5097900"/>
          </a:xfrm>
          <a:prstGeom prst="rect">
            <a:avLst/>
          </a:prstGeom>
          <a:noFill/>
          <a:ln>
            <a:noFill/>
          </a:ln>
        </p:spPr>
        <p:txBody>
          <a:bodyPr bIns="91425" rIns="91425" lIns="91425" tIns="91425" anchor="t" anchorCtr="0"/>
          <a:lstStyle>
            <a:lvl1pPr rtl="0" indent="88900" marL="0">
              <a:buClr>
                <a:schemeClr val="lt1"/>
              </a:buClr>
              <a:buSzPct val="100000"/>
              <a:buNone/>
              <a:defRPr sz="1400">
                <a:solidFill>
                  <a:schemeClr val="lt1"/>
                </a:solidFill>
              </a:defRPr>
            </a:lvl1pPr>
            <a:lvl2pPr rtl="0" indent="88900" marL="0">
              <a:buClr>
                <a:schemeClr val="lt1"/>
              </a:buClr>
              <a:buSzPct val="100000"/>
              <a:buNone/>
              <a:defRPr sz="1400">
                <a:solidFill>
                  <a:schemeClr val="lt1"/>
                </a:solidFill>
              </a:defRPr>
            </a:lvl2pPr>
            <a:lvl3pPr rtl="0" indent="88900" marL="0">
              <a:buClr>
                <a:schemeClr val="lt1"/>
              </a:buClr>
              <a:buSzPct val="100000"/>
              <a:buNone/>
              <a:defRPr sz="1400">
                <a:solidFill>
                  <a:schemeClr val="lt1"/>
                </a:solidFill>
              </a:defRPr>
            </a:lvl3pPr>
            <a:lvl4pPr rtl="0" indent="88900" marL="0">
              <a:buClr>
                <a:schemeClr val="lt1"/>
              </a:buClr>
              <a:buSzPct val="100000"/>
              <a:buNone/>
              <a:defRPr sz="1400">
                <a:solidFill>
                  <a:schemeClr val="lt1"/>
                </a:solidFill>
              </a:defRPr>
            </a:lvl4pPr>
            <a:lvl5pPr rtl="0" indent="88900" marL="0">
              <a:buClr>
                <a:schemeClr val="lt1"/>
              </a:buClr>
              <a:buSzPct val="100000"/>
              <a:buNone/>
              <a:defRPr sz="1400">
                <a:solidFill>
                  <a:schemeClr val="lt1"/>
                </a:solidFill>
              </a:defRPr>
            </a:lvl5pPr>
            <a:lvl6pPr rtl="0" indent="88900" marL="0">
              <a:buClr>
                <a:schemeClr val="lt1"/>
              </a:buClr>
              <a:buSzPct val="100000"/>
              <a:buNone/>
              <a:defRPr sz="1400">
                <a:solidFill>
                  <a:schemeClr val="lt1"/>
                </a:solidFill>
              </a:defRPr>
            </a:lvl6pPr>
            <a:lvl7pPr rtl="0" indent="88900" marL="0">
              <a:buClr>
                <a:schemeClr val="lt1"/>
              </a:buClr>
              <a:buSzPct val="100000"/>
              <a:buNone/>
              <a:defRPr sz="1400">
                <a:solidFill>
                  <a:schemeClr val="lt1"/>
                </a:solidFill>
              </a:defRPr>
            </a:lvl7pPr>
            <a:lvl8pPr rtl="0" indent="88900" marL="0">
              <a:buClr>
                <a:schemeClr val="lt1"/>
              </a:buClr>
              <a:buSzPct val="100000"/>
              <a:buNone/>
              <a:defRPr sz="1400">
                <a:solidFill>
                  <a:schemeClr val="lt1"/>
                </a:solidFill>
              </a:defRPr>
            </a:lvl8pPr>
            <a:lvl9pPr rtl="0" indent="88900" marL="0">
              <a:buClr>
                <a:schemeClr val="lt1"/>
              </a:buClr>
              <a:buSzPct val="100000"/>
              <a:buNone/>
              <a:defRPr sz="14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94" x="33867"/>
            <a:ext cy="2810236"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32" name="Shape 32"/>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1pPr>
            <a:lvl2pPr algn="l" rtl="0" indent="-285750" marL="74295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2pPr>
            <a:lvl3pPr algn="l" rtl="0" indent="-228600" marL="11430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grpSp>
        <p:nvGrpSpPr>
          <p:cNvPr id="33" name="Shape 33"/>
          <p:cNvGrpSpPr/>
          <p:nvPr/>
        </p:nvGrpSpPr>
        <p:grpSpPr>
          <a:xfrm rot="10800000">
            <a:off y="4047858" x="5734187"/>
            <a:ext cy="2810236"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05.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 Target="../media/image08.gif"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 Target="../media/image09.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3.xml" Type="http://schemas.openxmlformats.org/officeDocument/2006/relationships/slideLayout" Id="rId1"/><Relationship Target="../media/image03.png" Type="http://schemas.openxmlformats.org/officeDocument/2006/relationships/image" Id="rId4"/><Relationship Target="../media/image06.jpg" Type="http://schemas.openxmlformats.org/officeDocument/2006/relationships/image" Id="rId3"/><Relationship Target="../media/image00.gif" Type="http://schemas.openxmlformats.org/officeDocument/2006/relationships/image" Id="rId5"/></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7.jpg" Type="http://schemas.openxmlformats.org/officeDocument/2006/relationships/image" Id="rId4"/><Relationship Target="../media/image02.jpg" Type="http://schemas.openxmlformats.org/officeDocument/2006/relationships/image" Id="rId3"/><Relationship Target="../media/image11.jp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4.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1.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88" name="Shape 88"/>
        <p:cNvGrpSpPr/>
        <p:nvPr/>
      </p:nvGrpSpPr>
      <p:grpSpPr>
        <a:xfrm>
          <a:off y="0" x="0"/>
          <a:ext cy="0" cx="0"/>
          <a:chOff y="0" x="0"/>
          <a:chExt cy="0" cx="0"/>
        </a:xfrm>
      </p:grpSpPr>
      <p:sp>
        <p:nvSpPr>
          <p:cNvPr id="89" name="Shape 89"/>
          <p:cNvSpPr txBox="1"/>
          <p:nvPr>
            <p:ph type="ctrTitle"/>
          </p:nvPr>
        </p:nvSpPr>
        <p:spPr>
          <a:xfrm>
            <a:off y="2266575" x="685800"/>
            <a:ext cy="1333799" cx="6400799"/>
          </a:xfrm>
          <a:prstGeom prst="rect">
            <a:avLst/>
          </a:prstGeom>
        </p:spPr>
        <p:txBody>
          <a:bodyPr bIns="91425" rIns="91425" lIns="91425" tIns="91425" anchor="b" anchorCtr="0">
            <a:noAutofit/>
          </a:bodyPr>
          <a:lstStyle/>
          <a:p>
            <a:pPr rtl="0" lvl="0">
              <a:buNone/>
            </a:pPr>
            <a:r>
              <a:rPr lang="en"/>
              <a:t>Japan</a:t>
            </a:r>
          </a:p>
          <a:p>
            <a:r>
              <a:t/>
            </a:r>
          </a:p>
        </p:txBody>
      </p:sp>
      <p:sp>
        <p:nvSpPr>
          <p:cNvPr id="90" name="Shape 90"/>
          <p:cNvSpPr txBox="1"/>
          <p:nvPr>
            <p:ph idx="1" type="subTitle"/>
          </p:nvPr>
        </p:nvSpPr>
        <p:spPr>
          <a:xfrm>
            <a:off y="3653450" x="685725"/>
            <a:ext cy="1130400" cx="6400799"/>
          </a:xfrm>
          <a:prstGeom prst="rect">
            <a:avLst/>
          </a:prstGeom>
        </p:spPr>
        <p:txBody>
          <a:bodyPr bIns="91425" rIns="91425" lIns="91425" tIns="91425" anchor="t" anchorCtr="0">
            <a:noAutofit/>
          </a:bodyPr>
          <a:lstStyle/>
          <a:p>
            <a:pPr>
              <a:buNone/>
            </a:pPr>
            <a:r>
              <a:rPr lang="en"/>
              <a:t>By John Adams, Denise Mauricio, Rebecca Hickman, Ryan Glover, Dallin Keele, Ben Lawrence, Isaak Thoreson, Sofia Arzola - A4 10/2/13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54" name="Shape 154"/>
        <p:cNvGrpSpPr/>
        <p:nvPr/>
      </p:nvGrpSpPr>
      <p:grpSpPr>
        <a:xfrm>
          <a:off y="0" x="0"/>
          <a:ext cy="0" cx="0"/>
          <a:chOff y="0" x="0"/>
          <a:chExt cy="0" cx="0"/>
        </a:xfrm>
      </p:grpSpPr>
      <p:sp>
        <p:nvSpPr>
          <p:cNvPr id="155" name="Shape 155"/>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Oct. 02, 2013</a:t>
            </a:r>
          </a:p>
        </p:txBody>
      </p:sp>
      <p:sp>
        <p:nvSpPr>
          <p:cNvPr id="156" name="Shape 156"/>
          <p:cNvSpPr txBox="1"/>
          <p:nvPr>
            <p:ph idx="1" type="subTitle"/>
          </p:nvPr>
        </p:nvSpPr>
        <p:spPr>
          <a:xfrm>
            <a:off y="3600451" x="685800"/>
            <a:ext cy="900599" cx="6400799"/>
          </a:xfrm>
          <a:prstGeom prst="rect">
            <a:avLst/>
          </a:prstGeom>
        </p:spPr>
        <p:txBody>
          <a:bodyPr bIns="91425" rIns="91425" lIns="91425" tIns="91425" anchor="t" anchorCtr="0">
            <a:noAutofit/>
          </a:bodyPr>
          <a:lstStyle/>
          <a:p>
            <a:pPr>
              <a:buNone/>
            </a:pPr>
            <a:r>
              <a:rPr lang="en"/>
              <a:t>Japan and the United STates have both said that Japan will pay $3.1 Billion US dollars to relocate American Marines from Okinawa. That’s 36% of the estimated $8.6 Billion dollars!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60" name="Shape 160"/>
        <p:cNvGrpSpPr/>
        <p:nvPr/>
      </p:nvGrpSpPr>
      <p:grpSpPr>
        <a:xfrm>
          <a:off y="0" x="0"/>
          <a:ext cy="0" cx="0"/>
          <a:chOff y="0" x="0"/>
          <a:chExt cy="0" cx="0"/>
        </a:xfrm>
      </p:grpSpPr>
      <p:sp>
        <p:nvSpPr>
          <p:cNvPr id="161" name="Shape 161"/>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Pop Culture</a:t>
            </a:r>
          </a:p>
        </p:txBody>
      </p:sp>
      <p:sp>
        <p:nvSpPr>
          <p:cNvPr id="162" name="Shape 162"/>
          <p:cNvSpPr txBox="1"/>
          <p:nvPr>
            <p:ph idx="1" type="subTitle"/>
          </p:nvPr>
        </p:nvSpPr>
        <p:spPr>
          <a:xfrm>
            <a:off y="3600451" x="685800"/>
            <a:ext cy="900599" cx="6400799"/>
          </a:xfrm>
          <a:prstGeom prst="rect">
            <a:avLst/>
          </a:prstGeom>
        </p:spPr>
        <p:txBody>
          <a:bodyPr bIns="91425" rIns="91425" lIns="91425" tIns="91425" anchor="t" anchorCtr="0">
            <a:noAutofit/>
          </a:bodyPr>
          <a:lstStyle/>
          <a:p>
            <a:pPr rtl="0" lvl="0">
              <a:lnSpc>
                <a:spcPct val="130823"/>
              </a:lnSpc>
              <a:spcAft>
                <a:spcPts val="300"/>
              </a:spcAft>
              <a:buNone/>
            </a:pPr>
            <a:r>
              <a:rPr lang="en"/>
              <a:t>Japanese Pop culture is very diverse. From traditional music, such as Min’y</a:t>
            </a:r>
            <a:r>
              <a:rPr lang="en">
                <a:solidFill>
                  <a:srgbClr val="F3F3F3"/>
                </a:solidFill>
              </a:rPr>
              <a:t>ō folk music, to J-Pop with artist such as Southern All Stars and Yellow Magic Orchestra. Japan has been Westernized, but still retains a lot of its rich traditions.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66" name="Shape 166"/>
        <p:cNvGrpSpPr/>
        <p:nvPr/>
      </p:nvGrpSpPr>
      <p:grpSpPr>
        <a:xfrm>
          <a:off y="0" x="0"/>
          <a:ext cy="0" cx="0"/>
          <a:chOff y="0" x="0"/>
          <a:chExt cy="0" cx="0"/>
        </a:xfrm>
      </p:grpSpPr>
      <p:sp>
        <p:nvSpPr>
          <p:cNvPr id="167" name="Shape 167"/>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Form of Government</a:t>
            </a:r>
          </a:p>
        </p:txBody>
      </p:sp>
      <p:sp>
        <p:nvSpPr>
          <p:cNvPr id="168" name="Shape 168"/>
          <p:cNvSpPr txBox="1"/>
          <p:nvPr>
            <p:ph idx="1" type="body"/>
          </p:nvPr>
        </p:nvSpPr>
        <p:spPr>
          <a:xfrm>
            <a:off y="1765188" x="527000"/>
            <a:ext cy="4840199" cx="8229600"/>
          </a:xfrm>
          <a:prstGeom prst="rect">
            <a:avLst/>
          </a:prstGeom>
        </p:spPr>
        <p:txBody>
          <a:bodyPr bIns="91425" rIns="91425" lIns="91425" tIns="91425" anchor="t" anchorCtr="0">
            <a:noAutofit/>
          </a:bodyPr>
          <a:lstStyle/>
          <a:p>
            <a:pPr rtl="0" lvl="0" indent="-342900" marL="457200">
              <a:buClr>
                <a:schemeClr val="dk2"/>
              </a:buClr>
              <a:buSzPct val="100000"/>
              <a:buFont typeface="Arial"/>
              <a:buChar char="●"/>
            </a:pPr>
            <a:r>
              <a:rPr lang="en">
                <a:solidFill>
                  <a:srgbClr val="FFFFFF"/>
                </a:solidFill>
              </a:rPr>
              <a:t>Japan is a parliamentary government with a constitutional monarchy. </a:t>
            </a:r>
          </a:p>
          <a:p>
            <a:r>
              <a:t/>
            </a:r>
          </a:p>
          <a:p>
            <a:pPr rtl="0" lvl="0" indent="-342900" marL="457200">
              <a:buClr>
                <a:schemeClr val="dk2"/>
              </a:buClr>
              <a:buSzPct val="100000"/>
              <a:buFont typeface="Arial"/>
              <a:buChar char="●"/>
            </a:pPr>
            <a:r>
              <a:rPr lang="en">
                <a:solidFill>
                  <a:srgbClr val="FFFFFF"/>
                </a:solidFill>
              </a:rPr>
              <a:t>Political parties and Leaders:</a:t>
            </a:r>
          </a:p>
          <a:p>
            <a:pPr rtl="0" lvl="0" indent="-342900" marL="457200">
              <a:buClr>
                <a:srgbClr val="FFFFFF"/>
              </a:buClr>
              <a:buSzPct val="100000"/>
              <a:buFont typeface="Arial"/>
              <a:buChar char="●"/>
            </a:pPr>
            <a:r>
              <a:rPr lang="en">
                <a:solidFill>
                  <a:srgbClr val="FFFFFF"/>
                </a:solidFill>
              </a:rPr>
              <a:t>Democratic Party of Japan or DPJ: Banri Kaieda</a:t>
            </a:r>
          </a:p>
          <a:p>
            <a:pPr rtl="0" lvl="0" indent="-342900" marL="457200">
              <a:buClr>
                <a:srgbClr val="FFFFFF"/>
              </a:buClr>
              <a:buSzPct val="100000"/>
              <a:buFont typeface="Arial"/>
              <a:buChar char="●"/>
            </a:pPr>
            <a:r>
              <a:rPr lang="en">
                <a:solidFill>
                  <a:srgbClr val="FFFFFF"/>
                </a:solidFill>
              </a:rPr>
              <a:t>Japan Communist Party or JCP: Kazuo Shii</a:t>
            </a:r>
          </a:p>
          <a:p>
            <a:pPr rtl="0" lvl="0" indent="-342900" marL="457200">
              <a:buClr>
                <a:srgbClr val="FFFFFF"/>
              </a:buClr>
              <a:buSzPct val="100000"/>
              <a:buFont typeface="Arial"/>
              <a:buChar char="●"/>
            </a:pPr>
            <a:r>
              <a:rPr lang="en">
                <a:solidFill>
                  <a:srgbClr val="FFFFFF"/>
                </a:solidFill>
              </a:rPr>
              <a:t>Japan Restoration Party or JRP: Shintaro Ishihara</a:t>
            </a:r>
          </a:p>
          <a:p>
            <a:pPr rtl="0" lvl="0" indent="-342900" marL="457200">
              <a:buClr>
                <a:srgbClr val="FFFFFF"/>
              </a:buClr>
              <a:buSzPct val="100000"/>
              <a:buFont typeface="Arial"/>
              <a:buChar char="●"/>
            </a:pPr>
            <a:r>
              <a:rPr lang="en">
                <a:solidFill>
                  <a:srgbClr val="FFFFFF"/>
                </a:solidFill>
              </a:rPr>
              <a:t>Liberal Democratic Party or LDP: Shinzo Abe</a:t>
            </a:r>
          </a:p>
          <a:p>
            <a:pPr rtl="0" lvl="0" indent="-342900" marL="457200">
              <a:buClr>
                <a:srgbClr val="FFFFFF"/>
              </a:buClr>
              <a:buSzPct val="100000"/>
              <a:buFont typeface="Arial"/>
              <a:buChar char="●"/>
            </a:pPr>
            <a:r>
              <a:rPr lang="en">
                <a:solidFill>
                  <a:srgbClr val="FFFFFF"/>
                </a:solidFill>
              </a:rPr>
              <a:t>New Komeito or NK: Natsuo Yamaguchi</a:t>
            </a:r>
          </a:p>
          <a:p>
            <a:pPr rtl="0" lvl="0" indent="-342900" marL="457200">
              <a:buClr>
                <a:srgbClr val="FFFFFF"/>
              </a:buClr>
              <a:buSzPct val="100000"/>
              <a:buFont typeface="Arial"/>
              <a:buChar char="●"/>
            </a:pPr>
            <a:r>
              <a:rPr lang="en">
                <a:solidFill>
                  <a:srgbClr val="FFFFFF"/>
                </a:solidFill>
              </a:rPr>
              <a:t>People’s Life Party or PF: Ichiro Ozawa</a:t>
            </a:r>
          </a:p>
          <a:p>
            <a:pPr rtl="0" lvl="0" indent="-342900" marL="457200">
              <a:buClr>
                <a:srgbClr val="FFFFFF"/>
              </a:buClr>
              <a:buSzPct val="100000"/>
              <a:buFont typeface="Arial"/>
              <a:buChar char="●"/>
            </a:pPr>
            <a:r>
              <a:rPr lang="en">
                <a:solidFill>
                  <a:srgbClr val="FFFFFF"/>
                </a:solidFill>
              </a:rPr>
              <a:t>Social Democratic Party or SDP: Mizuho Fukushima</a:t>
            </a:r>
          </a:p>
          <a:p>
            <a:pPr rtl="0" lvl="0" indent="-342900" marL="457200">
              <a:buClr>
                <a:srgbClr val="FFFFFF"/>
              </a:buClr>
              <a:buSzPct val="100000"/>
              <a:buFont typeface="Arial"/>
              <a:buChar char="●"/>
            </a:pPr>
            <a:r>
              <a:rPr lang="en">
                <a:solidFill>
                  <a:srgbClr val="FFFFFF"/>
                </a:solidFill>
              </a:rPr>
              <a:t>Tomorrow Party of Japan or TPJ : Tomoko Abe</a:t>
            </a:r>
          </a:p>
          <a:p>
            <a:pPr rtl="0" lvl="0" indent="-342900" marL="457200">
              <a:buClr>
                <a:srgbClr val="FFFFFF"/>
              </a:buClr>
              <a:buSzPct val="100000"/>
              <a:buFont typeface="Arial"/>
              <a:buChar char="●"/>
            </a:pPr>
            <a:r>
              <a:rPr lang="en">
                <a:solidFill>
                  <a:srgbClr val="FFFFFF"/>
                </a:solidFill>
              </a:rPr>
              <a:t>Your Party or YP: Yoshimi Watanabe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72" name="Shape 172"/>
        <p:cNvGrpSpPr/>
        <p:nvPr/>
      </p:nvGrpSpPr>
      <p:grpSpPr>
        <a:xfrm>
          <a:off y="0" x="0"/>
          <a:ext cy="0" cx="0"/>
          <a:chOff y="0" x="0"/>
          <a:chExt cy="0" cx="0"/>
        </a:xfrm>
      </p:grpSpPr>
      <p:sp>
        <p:nvSpPr>
          <p:cNvPr id="173" name="Shape 173"/>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Japan’s Allies</a:t>
            </a:r>
          </a:p>
        </p:txBody>
      </p:sp>
      <p:sp>
        <p:nvSpPr>
          <p:cNvPr id="174" name="Shape 174"/>
          <p:cNvSpPr txBox="1"/>
          <p:nvPr>
            <p:ph idx="1" type="subTitle"/>
          </p:nvPr>
        </p:nvSpPr>
        <p:spPr>
          <a:xfrm>
            <a:off y="3600451" x="685800"/>
            <a:ext cy="900599" cx="6400799"/>
          </a:xfrm>
          <a:prstGeom prst="rect">
            <a:avLst/>
          </a:prstGeom>
        </p:spPr>
        <p:txBody>
          <a:bodyPr bIns="91425" rIns="91425" lIns="91425" tIns="91425" anchor="t" anchorCtr="0">
            <a:noAutofit/>
          </a:bodyPr>
          <a:lstStyle/>
          <a:p>
            <a:pPr rtl="0" lvl="0">
              <a:buNone/>
            </a:pPr>
            <a:r>
              <a:rPr lang="en"/>
              <a:t>Japan currently has three allies, The United States, South Korea and Taiwn. These countries would aid Japan, if needed, should the country ever go to war. They also maintain economic alliances with Australia, and most of Europe.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78" name="Shape 178"/>
        <p:cNvGrpSpPr/>
        <p:nvPr/>
      </p:nvGrpSpPr>
      <p:grpSpPr>
        <a:xfrm>
          <a:off y="0" x="0"/>
          <a:ext cy="0" cx="0"/>
          <a:chOff y="0" x="0"/>
          <a:chExt cy="0" cx="0"/>
        </a:xfrm>
      </p:grpSpPr>
      <p:sp>
        <p:nvSpPr>
          <p:cNvPr id="179" name="Shape 179"/>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Ethnicity Comparison </a:t>
            </a:r>
          </a:p>
        </p:txBody>
      </p:sp>
      <p:sp>
        <p:nvSpPr>
          <p:cNvPr id="180" name="Shape 180"/>
          <p:cNvSpPr/>
          <p:nvPr/>
        </p:nvSpPr>
        <p:spPr>
          <a:xfrm>
            <a:off y="3479275" x="4448600"/>
            <a:ext cy="3378725" cx="4695399"/>
          </a:xfrm>
          <a:prstGeom prst="rect">
            <a:avLst/>
          </a:prstGeom>
          <a:blipFill>
            <a:blip r:embed="rId3"/>
            <a:stretch>
              <a:fillRect/>
            </a:stretch>
          </a:blipFill>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84" name="Shape 184"/>
        <p:cNvGrpSpPr/>
        <p:nvPr/>
      </p:nvGrpSpPr>
      <p:grpSpPr>
        <a:xfrm>
          <a:off y="0" x="0"/>
          <a:ext cy="0" cx="0"/>
          <a:chOff y="0" x="0"/>
          <a:chExt cy="0" cx="0"/>
        </a:xfrm>
      </p:grpSpPr>
      <p:sp>
        <p:nvSpPr>
          <p:cNvPr id="185" name="Shape 185"/>
          <p:cNvSpPr txBox="1"/>
          <p:nvPr>
            <p:ph type="ctrTitle"/>
          </p:nvPr>
        </p:nvSpPr>
        <p:spPr>
          <a:xfrm>
            <a:off y="788425" x="482600"/>
            <a:ext cy="1333799" cx="6400799"/>
          </a:xfrm>
          <a:prstGeom prst="rect">
            <a:avLst/>
          </a:prstGeom>
        </p:spPr>
        <p:txBody>
          <a:bodyPr bIns="91425" rIns="91425" lIns="91425" tIns="91425" anchor="b" anchorCtr="0">
            <a:noAutofit/>
          </a:bodyPr>
          <a:lstStyle/>
          <a:p>
            <a:pPr>
              <a:buNone/>
            </a:pPr>
            <a:r>
              <a:rPr lang="en"/>
              <a:t>Primary Languages</a:t>
            </a:r>
          </a:p>
        </p:txBody>
      </p:sp>
      <p:sp>
        <p:nvSpPr>
          <p:cNvPr id="186" name="Shape 186"/>
          <p:cNvSpPr txBox="1"/>
          <p:nvPr>
            <p:ph idx="1" type="subTitle"/>
          </p:nvPr>
        </p:nvSpPr>
        <p:spPr>
          <a:xfrm>
            <a:off y="2054451" x="374200"/>
            <a:ext cy="900599" cx="6400799"/>
          </a:xfrm>
          <a:prstGeom prst="rect">
            <a:avLst/>
          </a:prstGeom>
        </p:spPr>
        <p:txBody>
          <a:bodyPr bIns="91425" rIns="91425" lIns="91425" tIns="91425" anchor="t" anchorCtr="0">
            <a:noAutofit/>
          </a:bodyPr>
          <a:lstStyle/>
          <a:p>
            <a:pPr>
              <a:buNone/>
            </a:pPr>
            <a:r>
              <a:rPr lang="en"/>
              <a:t>The primary language of Japan is currently Japanese with small hints of Chinese, Korean, and village languages throughout.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90" name="Shape 190"/>
        <p:cNvGrpSpPr/>
        <p:nvPr/>
      </p:nvGrpSpPr>
      <p:grpSpPr>
        <a:xfrm>
          <a:off y="0" x="0"/>
          <a:ext cy="0" cx="0"/>
          <a:chOff y="0" x="0"/>
          <a:chExt cy="0" cx="0"/>
        </a:xfrm>
      </p:grpSpPr>
      <p:sp>
        <p:nvSpPr>
          <p:cNvPr id="191" name="Shape 191"/>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Literacy Rate</a:t>
            </a:r>
          </a:p>
        </p:txBody>
      </p:sp>
      <p:sp>
        <p:nvSpPr>
          <p:cNvPr id="192" name="Shape 192"/>
          <p:cNvSpPr/>
          <p:nvPr/>
        </p:nvSpPr>
        <p:spPr>
          <a:xfrm>
            <a:off y="2836725" x="4182150"/>
            <a:ext cy="4021275" cx="4961849"/>
          </a:xfrm>
          <a:prstGeom prst="rect">
            <a:avLst/>
          </a:prstGeom>
          <a:blipFill>
            <a:blip r:embed="rId3"/>
            <a:stretch>
              <a:fillRect/>
            </a:stretch>
          </a:blipFill>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96" name="Shape 196"/>
        <p:cNvGrpSpPr/>
        <p:nvPr/>
      </p:nvGrpSpPr>
      <p:grpSpPr>
        <a:xfrm>
          <a:off y="0" x="0"/>
          <a:ext cy="0" cx="0"/>
          <a:chOff y="0" x="0"/>
          <a:chExt cy="0" cx="0"/>
        </a:xfrm>
      </p:grpSpPr>
      <p:sp>
        <p:nvSpPr>
          <p:cNvPr id="197" name="Shape 197"/>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Population Comparison (Japan’s Population compared to other countries.</a:t>
            </a:r>
          </a:p>
        </p:txBody>
      </p:sp>
      <p:sp>
        <p:nvSpPr>
          <p:cNvPr id="198" name="Shape 198"/>
          <p:cNvSpPr/>
          <p:nvPr/>
        </p:nvSpPr>
        <p:spPr>
          <a:xfrm>
            <a:off y="3600375" x="242900"/>
            <a:ext cy="3257625" cx="8658200"/>
          </a:xfrm>
          <a:prstGeom prst="rect">
            <a:avLst/>
          </a:prstGeom>
          <a:blipFill>
            <a:blip r:embed="rId3"/>
            <a:stretch>
              <a:fillRect/>
            </a:stretch>
          </a:blipFill>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202" name="Shape 202"/>
        <p:cNvGrpSpPr/>
        <p:nvPr/>
      </p:nvGrpSpPr>
      <p:grpSpPr>
        <a:xfrm>
          <a:off y="0" x="0"/>
          <a:ext cy="0" cx="0"/>
          <a:chOff y="0" x="0"/>
          <a:chExt cy="0" cx="0"/>
        </a:xfrm>
      </p:grpSpPr>
      <p:sp>
        <p:nvSpPr>
          <p:cNvPr id="203" name="Shape 203"/>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Life Expectancy for Females </a:t>
            </a:r>
          </a:p>
        </p:txBody>
      </p:sp>
      <p:sp>
        <p:nvSpPr>
          <p:cNvPr id="204" name="Shape 204"/>
          <p:cNvSpPr txBox="1"/>
          <p:nvPr>
            <p:ph idx="1" type="subTitle"/>
          </p:nvPr>
        </p:nvSpPr>
        <p:spPr>
          <a:xfrm>
            <a:off y="3600451" x="685800"/>
            <a:ext cy="900599" cx="6400799"/>
          </a:xfrm>
          <a:prstGeom prst="rect">
            <a:avLst/>
          </a:prstGeom>
        </p:spPr>
        <p:txBody>
          <a:bodyPr bIns="91425" rIns="91425" lIns="91425" tIns="91425" anchor="t" anchorCtr="0">
            <a:noAutofit/>
          </a:bodyPr>
          <a:lstStyle/>
          <a:p/>
        </p:txBody>
      </p:sp>
      <p:sp>
        <p:nvSpPr>
          <p:cNvPr id="205" name="Shape 205"/>
          <p:cNvSpPr/>
          <p:nvPr/>
        </p:nvSpPr>
        <p:spPr>
          <a:xfrm>
            <a:off y="3546350" x="164975"/>
            <a:ext cy="3311649" cx="8749199"/>
          </a:xfrm>
          <a:prstGeom prst="rect">
            <a:avLst/>
          </a:prstGeom>
          <a:blipFill>
            <a:blip r:embed="rId3"/>
            <a:stretch>
              <a:fillRect/>
            </a:stretch>
          </a:blipFill>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209" name="Shape 209"/>
        <p:cNvGrpSpPr/>
        <p:nvPr/>
      </p:nvGrpSpPr>
      <p:grpSpPr>
        <a:xfrm>
          <a:off y="0" x="0"/>
          <a:ext cy="0" cx="0"/>
          <a:chOff y="0" x="0"/>
          <a:chExt cy="0" cx="0"/>
        </a:xfrm>
      </p:grpSpPr>
      <p:sp>
        <p:nvSpPr>
          <p:cNvPr id="210" name="Shape 210"/>
          <p:cNvSpPr txBox="1"/>
          <p:nvPr>
            <p:ph type="ctrTitle"/>
          </p:nvPr>
        </p:nvSpPr>
        <p:spPr>
          <a:xfrm>
            <a:off y="1394600" x="226225"/>
            <a:ext cy="1333799" cx="6400799"/>
          </a:xfrm>
          <a:prstGeom prst="rect">
            <a:avLst/>
          </a:prstGeom>
        </p:spPr>
        <p:txBody>
          <a:bodyPr bIns="91425" rIns="91425" lIns="91425" tIns="91425" anchor="b" anchorCtr="0">
            <a:noAutofit/>
          </a:bodyPr>
          <a:lstStyle/>
          <a:p>
            <a:pPr>
              <a:buNone/>
            </a:pPr>
            <a:r>
              <a:rPr lang="en"/>
              <a:t>Major Imports</a:t>
            </a:r>
          </a:p>
        </p:txBody>
      </p:sp>
      <p:sp>
        <p:nvSpPr>
          <p:cNvPr id="211" name="Shape 211"/>
          <p:cNvSpPr txBox="1"/>
          <p:nvPr>
            <p:ph idx="1" type="subTitle"/>
          </p:nvPr>
        </p:nvSpPr>
        <p:spPr>
          <a:xfrm>
            <a:off y="2846250" x="485500"/>
            <a:ext cy="2526599" cx="6400799"/>
          </a:xfrm>
          <a:prstGeom prst="rect">
            <a:avLst/>
          </a:prstGeom>
        </p:spPr>
        <p:txBody>
          <a:bodyPr bIns="91425" rIns="91425" lIns="91425" tIns="91425" anchor="t" anchorCtr="0">
            <a:noAutofit/>
          </a:bodyPr>
          <a:lstStyle/>
          <a:p>
            <a:pPr algn="ctr" rtl="0" lvl="0">
              <a:buNone/>
            </a:pPr>
            <a:r>
              <a:rPr lang="en"/>
              <a:t>Japans major imports are the following:</a:t>
            </a:r>
          </a:p>
          <a:p>
            <a:pPr algn="ctr" rtl="0" lvl="0">
              <a:buNone/>
            </a:pPr>
            <a:r>
              <a:rPr lang="en"/>
              <a:t>*Various Foods </a:t>
            </a:r>
          </a:p>
          <a:p>
            <a:pPr algn="ctr" rtl="0" lvl="0">
              <a:buNone/>
            </a:pPr>
            <a:r>
              <a:rPr lang="en"/>
              <a:t>*Oils</a:t>
            </a:r>
          </a:p>
          <a:p>
            <a:pPr algn="ctr" rtl="0" lvl="0">
              <a:buNone/>
            </a:pPr>
            <a:r>
              <a:rPr lang="en"/>
              <a:t>*Different kinds of Wood </a:t>
            </a:r>
          </a:p>
          <a:p>
            <a:pPr algn="ctr">
              <a:buNone/>
            </a:pPr>
            <a:r>
              <a:rPr lang="en"/>
              <a:t>Japans biggest imports are from china followed by the USA.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94" name="Shape 94"/>
        <p:cNvGrpSpPr/>
        <p:nvPr/>
      </p:nvGrpSpPr>
      <p:grpSpPr>
        <a:xfrm>
          <a:off y="0" x="0"/>
          <a:ext cy="0" cx="0"/>
          <a:chOff y="0" x="0"/>
          <a:chExt cy="0" cx="0"/>
        </a:xfrm>
      </p:grpSpPr>
      <p:sp>
        <p:nvSpPr>
          <p:cNvPr id="95" name="Shape 95"/>
          <p:cNvSpPr txBox="1"/>
          <p:nvPr>
            <p:ph type="title"/>
          </p:nvPr>
        </p:nvSpPr>
        <p:spPr>
          <a:xfrm>
            <a:off y="0" x="284925"/>
            <a:ext cy="1351799" cx="7315499"/>
          </a:xfrm>
          <a:prstGeom prst="rect">
            <a:avLst/>
          </a:prstGeom>
        </p:spPr>
        <p:txBody>
          <a:bodyPr bIns="91425" rIns="91425" lIns="91425" tIns="91425" anchor="b" anchorCtr="0">
            <a:noAutofit/>
          </a:bodyPr>
          <a:lstStyle/>
          <a:p>
            <a:pPr>
              <a:buNone/>
            </a:pPr>
            <a:r>
              <a:rPr lang="en"/>
              <a:t>Location And Sizes</a:t>
            </a:r>
          </a:p>
        </p:txBody>
      </p:sp>
      <p:sp>
        <p:nvSpPr>
          <p:cNvPr id="96" name="Shape 96"/>
          <p:cNvSpPr txBox="1"/>
          <p:nvPr>
            <p:ph idx="1" type="body"/>
          </p:nvPr>
        </p:nvSpPr>
        <p:spPr>
          <a:xfrm>
            <a:off y="3809725" x="1723500"/>
            <a:ext cy="4840199" cx="4657199"/>
          </a:xfrm>
          <a:prstGeom prst="rect">
            <a:avLst/>
          </a:prstGeom>
        </p:spPr>
        <p:txBody>
          <a:bodyPr bIns="91425" rIns="91425" lIns="91425" tIns="91425" anchor="t" anchorCtr="0">
            <a:noAutofit/>
          </a:bodyPr>
          <a:lstStyle/>
          <a:p>
            <a:pPr rtl="0" lvl="0">
              <a:buNone/>
            </a:pPr>
            <a:r>
              <a:rPr lang="en">
                <a:solidFill>
                  <a:srgbClr val="F4CCCC"/>
                </a:solidFill>
              </a:rPr>
              <a:t>- Japan Is around 1/20 of the size of America, this is a little smaller than California! </a:t>
            </a:r>
          </a:p>
          <a:p>
            <a:pPr rtl="0" lvl="0">
              <a:buNone/>
            </a:pPr>
            <a:r>
              <a:rPr lang="en">
                <a:solidFill>
                  <a:srgbClr val="F4CCCC"/>
                </a:solidFill>
              </a:rPr>
              <a:t>- Japan is located next to China, right below Russia.</a:t>
            </a:r>
          </a:p>
          <a:p>
            <a:pPr>
              <a:buNone/>
            </a:pPr>
            <a:r>
              <a:rPr lang="en">
                <a:solidFill>
                  <a:srgbClr val="F4CCCC"/>
                </a:solidFill>
              </a:rPr>
              <a:t>- The current Population Of Japan is estimated at about 126.66 million people. Thats around 873.1 people per square mile!</a:t>
            </a:r>
          </a:p>
        </p:txBody>
      </p:sp>
      <p:sp>
        <p:nvSpPr>
          <p:cNvPr id="97" name="Shape 97"/>
          <p:cNvSpPr txBox="1"/>
          <p:nvPr>
            <p:ph idx="2" type="body"/>
          </p:nvPr>
        </p:nvSpPr>
        <p:spPr>
          <a:xfrm>
            <a:off y="1704684" x="4648200"/>
            <a:ext cy="4840199" cx="4038599"/>
          </a:xfrm>
          <a:prstGeom prst="rect">
            <a:avLst/>
          </a:prstGeom>
        </p:spPr>
        <p:txBody>
          <a:bodyPr bIns="91425" rIns="91425" lIns="91425" tIns="91425" anchor="t" anchorCtr="0">
            <a:noAutofit/>
          </a:bodyPr>
          <a:lstStyle/>
          <a:p/>
        </p:txBody>
      </p:sp>
      <p:sp>
        <p:nvSpPr>
          <p:cNvPr id="98" name="Shape 98"/>
          <p:cNvSpPr txBox="1"/>
          <p:nvPr/>
        </p:nvSpPr>
        <p:spPr>
          <a:xfrm>
            <a:off y="3028350" x="4553850"/>
            <a:ext cy="11699" cx="29999"/>
          </a:xfrm>
          <a:prstGeom prst="rect">
            <a:avLst/>
          </a:prstGeom>
        </p:spPr>
        <p:txBody>
          <a:bodyPr bIns="91425" rIns="91425" lIns="91425" tIns="91425" anchor="t" anchorCtr="0">
            <a:noAutofit/>
          </a:bodyPr>
          <a:lstStyle/>
          <a:p/>
        </p:txBody>
      </p:sp>
      <p:sp>
        <p:nvSpPr>
          <p:cNvPr id="99" name="Shape 99"/>
          <p:cNvSpPr/>
          <p:nvPr/>
        </p:nvSpPr>
        <p:spPr>
          <a:xfrm>
            <a:off y="1722600" x="94275"/>
            <a:ext cy="1527800" cx="2067974"/>
          </a:xfrm>
          <a:prstGeom prst="rect">
            <a:avLst/>
          </a:prstGeom>
          <a:blipFill>
            <a:blip r:embed="rId3"/>
            <a:stretch>
              <a:fillRect/>
            </a:stretch>
          </a:blipFill>
          <a:ln>
            <a:noFill/>
          </a:ln>
        </p:spPr>
      </p:sp>
      <p:sp>
        <p:nvSpPr>
          <p:cNvPr id="100" name="Shape 100"/>
          <p:cNvSpPr/>
          <p:nvPr/>
        </p:nvSpPr>
        <p:spPr>
          <a:xfrm>
            <a:off y="1704675" x="3921550"/>
            <a:ext cy="1916525" cx="5104226"/>
          </a:xfrm>
          <a:prstGeom prst="rect">
            <a:avLst/>
          </a:prstGeom>
          <a:blipFill>
            <a:blip r:embed="rId4"/>
            <a:stretch>
              <a:fillRect/>
            </a:stretch>
          </a:blipFill>
        </p:spPr>
      </p:sp>
      <p:sp>
        <p:nvSpPr>
          <p:cNvPr id="101" name="Shape 101"/>
          <p:cNvSpPr/>
          <p:nvPr/>
        </p:nvSpPr>
        <p:spPr>
          <a:xfrm>
            <a:off y="2409650" x="1817775"/>
            <a:ext cy="1211550" cx="1876325"/>
          </a:xfrm>
          <a:prstGeom prst="rect">
            <a:avLst/>
          </a:prstGeom>
          <a:blipFill>
            <a:blip r:embed="rId5"/>
            <a:stretch>
              <a:fillRect/>
            </a:stretch>
          </a:blipFill>
          <a:ln>
            <a:noFill/>
          </a:ln>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215" name="Shape 215"/>
        <p:cNvGrpSpPr/>
        <p:nvPr/>
      </p:nvGrpSpPr>
      <p:grpSpPr>
        <a:xfrm>
          <a:off y="0" x="0"/>
          <a:ext cy="0" cx="0"/>
          <a:chOff y="0" x="0"/>
          <a:chExt cy="0" cx="0"/>
        </a:xfrm>
      </p:grpSpPr>
      <p:sp>
        <p:nvSpPr>
          <p:cNvPr id="216" name="Shape 216"/>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Economic Base</a:t>
            </a:r>
          </a:p>
        </p:txBody>
      </p:sp>
      <p:sp>
        <p:nvSpPr>
          <p:cNvPr id="217" name="Shape 217"/>
          <p:cNvSpPr txBox="1"/>
          <p:nvPr/>
        </p:nvSpPr>
        <p:spPr>
          <a:xfrm>
            <a:off y="3718800" x="611950"/>
            <a:ext cy="1529999" cx="6474600"/>
          </a:xfrm>
          <a:prstGeom prst="rect">
            <a:avLst/>
          </a:prstGeom>
        </p:spPr>
        <p:txBody>
          <a:bodyPr bIns="91425" rIns="91425" lIns="91425" tIns="91425" anchor="t" anchorCtr="0">
            <a:noAutofit/>
          </a:bodyPr>
          <a:lstStyle/>
          <a:p>
            <a:pPr>
              <a:buNone/>
            </a:pPr>
            <a:r>
              <a:rPr sz="1800" lang="en">
                <a:solidFill>
                  <a:srgbClr val="FFFFFF"/>
                </a:solidFill>
              </a:rPr>
              <a:t>Japan’s main economy is based off of robotics and technology, which is a fastly growing market there. They also have a large industry in agriculture and automobiles</a:t>
            </a:r>
            <a:r>
              <a:rPr lang="en">
                <a:solidFill>
                  <a:srgbClr val="FFFFFF"/>
                </a:solidFill>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05" name="Shape 105"/>
        <p:cNvGrpSpPr/>
        <p:nvPr/>
      </p:nvGrpSpPr>
      <p:grpSpPr>
        <a:xfrm>
          <a:off y="0" x="0"/>
          <a:ext cy="0" cx="0"/>
          <a:chOff y="0" x="0"/>
          <a:chExt cy="0" cx="0"/>
        </a:xfrm>
      </p:grpSpPr>
      <p:sp>
        <p:nvSpPr>
          <p:cNvPr id="106" name="Shape 106"/>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
              <a:t>Interesting Aspects Of Topography</a:t>
            </a:r>
          </a:p>
        </p:txBody>
      </p:sp>
      <p:sp>
        <p:nvSpPr>
          <p:cNvPr id="107" name="Shape 107"/>
          <p:cNvSpPr txBox="1"/>
          <p:nvPr>
            <p:ph idx="1" type="body"/>
          </p:nvPr>
        </p:nvSpPr>
        <p:spPr>
          <a:xfrm>
            <a:off y="1704684" x="456245"/>
            <a:ext cy="4840199" cx="4038599"/>
          </a:xfrm>
          <a:prstGeom prst="rect">
            <a:avLst/>
          </a:prstGeom>
        </p:spPr>
        <p:txBody>
          <a:bodyPr bIns="91425" rIns="91425" lIns="91425" tIns="91425" anchor="t" anchorCtr="0">
            <a:noAutofit/>
          </a:bodyPr>
          <a:lstStyle/>
          <a:p>
            <a:pPr>
              <a:buNone/>
            </a:pPr>
            <a:r>
              <a:rPr lang="en"/>
              <a:t>Japan Has Many Interesting Places</a:t>
            </a:r>
          </a:p>
        </p:txBody>
      </p:sp>
      <p:sp>
        <p:nvSpPr>
          <p:cNvPr id="108" name="Shape 108"/>
          <p:cNvSpPr txBox="1"/>
          <p:nvPr>
            <p:ph idx="2" type="body"/>
          </p:nvPr>
        </p:nvSpPr>
        <p:spPr>
          <a:xfrm>
            <a:off y="3422106" x="11579075"/>
            <a:ext cy="1724400" cx="4500900"/>
          </a:xfrm>
          <a:prstGeom prst="rect">
            <a:avLst/>
          </a:prstGeom>
        </p:spPr>
        <p:txBody>
          <a:bodyPr bIns="91425" rIns="91425" lIns="91425" tIns="91425" anchor="t" anchorCtr="0">
            <a:noAutofit/>
          </a:bodyPr>
          <a:lstStyle/>
          <a:p>
            <a:pPr>
              <a:buNone/>
            </a:pPr>
            <a:r>
              <a:rPr lang="en"/>
              <a:t>
</a:t>
            </a:r>
          </a:p>
        </p:txBody>
      </p:sp>
      <p:sp>
        <p:nvSpPr>
          <p:cNvPr id="109" name="Shape 109"/>
          <p:cNvSpPr/>
          <p:nvPr/>
        </p:nvSpPr>
        <p:spPr>
          <a:xfrm>
            <a:off y="1704671" x="192975"/>
            <a:ext cy="2364075" cx="3375999"/>
          </a:xfrm>
          <a:prstGeom prst="rect">
            <a:avLst/>
          </a:prstGeom>
          <a:blipFill>
            <a:blip r:embed="rId3"/>
            <a:stretch>
              <a:fillRect/>
            </a:stretch>
          </a:blipFill>
          <a:ln>
            <a:noFill/>
          </a:ln>
        </p:spPr>
      </p:sp>
      <p:sp>
        <p:nvSpPr>
          <p:cNvPr id="110" name="Shape 110"/>
          <p:cNvSpPr/>
          <p:nvPr/>
        </p:nvSpPr>
        <p:spPr>
          <a:xfrm>
            <a:off y="1704675" x="3703175"/>
            <a:ext cy="2364074" cx="3107700"/>
          </a:xfrm>
          <a:prstGeom prst="rect">
            <a:avLst/>
          </a:prstGeom>
          <a:blipFill>
            <a:blip r:embed="rId4"/>
            <a:stretch>
              <a:fillRect/>
            </a:stretch>
          </a:blipFill>
          <a:ln>
            <a:noFill/>
          </a:ln>
        </p:spPr>
      </p:sp>
      <p:sp>
        <p:nvSpPr>
          <p:cNvPr id="111" name="Shape 111"/>
          <p:cNvSpPr/>
          <p:nvPr/>
        </p:nvSpPr>
        <p:spPr>
          <a:xfrm>
            <a:off y="4286825" x="327112"/>
            <a:ext cy="2364074" cx="3107723"/>
          </a:xfrm>
          <a:prstGeom prst="rect">
            <a:avLst/>
          </a:prstGeom>
          <a:blipFill>
            <a:blip r:embed="rId5"/>
            <a:stretch>
              <a:fillRect/>
            </a:stretch>
          </a:blipFill>
          <a:ln>
            <a:noFill/>
          </a:ln>
        </p:spPr>
      </p:sp>
      <p:sp>
        <p:nvSpPr>
          <p:cNvPr id="112" name="Shape 112"/>
          <p:cNvSpPr txBox="1"/>
          <p:nvPr/>
        </p:nvSpPr>
        <p:spPr>
          <a:xfrm>
            <a:off y="4286825" x="3491075"/>
            <a:ext cy="889200" cx="5756399"/>
          </a:xfrm>
          <a:prstGeom prst="rect">
            <a:avLst/>
          </a:prstGeom>
        </p:spPr>
        <p:txBody>
          <a:bodyPr bIns="91425" rIns="91425" lIns="91425" tIns="91425" anchor="t" anchorCtr="0">
            <a:noAutofit/>
          </a:bodyPr>
          <a:lstStyle/>
          <a:p>
            <a:pPr rtl="0" lvl="0">
              <a:buNone/>
            </a:pPr>
            <a:r>
              <a:rPr sz="1800" lang="en">
                <a:solidFill>
                  <a:srgbClr val="F4CCCC"/>
                </a:solidFill>
              </a:rPr>
              <a:t>Japan Has many Beautiful and interesting places!</a:t>
            </a:r>
          </a:p>
          <a:p>
            <a:pPr rtl="0" lvl="0">
              <a:buNone/>
            </a:pPr>
            <a:r>
              <a:rPr sz="1800" lang="en">
                <a:solidFill>
                  <a:srgbClr val="F4CCCC"/>
                </a:solidFill>
              </a:rPr>
              <a:t>including…</a:t>
            </a:r>
          </a:p>
          <a:p>
            <a:r>
              <a:t/>
            </a:r>
          </a:p>
          <a:p>
            <a:pPr rtl="0" lvl="0">
              <a:buNone/>
            </a:pPr>
            <a:r>
              <a:rPr sz="1800" lang="en">
                <a:solidFill>
                  <a:srgbClr val="F4CCCC"/>
                </a:solidFill>
              </a:rPr>
              <a:t>- The Hiroshima Peace Memorial</a:t>
            </a:r>
          </a:p>
          <a:p>
            <a:pPr rtl="0" lvl="0">
              <a:buNone/>
            </a:pPr>
            <a:r>
              <a:rPr sz="1800" lang="en">
                <a:solidFill>
                  <a:srgbClr val="F4CCCC"/>
                </a:solidFill>
              </a:rPr>
              <a:t>- Kiyomizu-dera</a:t>
            </a:r>
          </a:p>
          <a:p>
            <a:pPr rtl="0" lvl="0">
              <a:buNone/>
            </a:pPr>
            <a:r>
              <a:rPr sz="1800" lang="en">
                <a:solidFill>
                  <a:srgbClr val="F4CCCC"/>
                </a:solidFill>
              </a:rPr>
              <a:t>- Himeji Castle</a:t>
            </a:r>
          </a:p>
          <a:p>
            <a:pPr rtl="0" lvl="0">
              <a:buNone/>
            </a:pPr>
            <a:r>
              <a:rPr sz="1800" lang="en">
                <a:solidFill>
                  <a:srgbClr val="F4CCCC"/>
                </a:solidFill>
              </a:rPr>
              <a:t>- Todaiji Temple  </a:t>
            </a:r>
          </a:p>
          <a:p>
            <a:pPr>
              <a:buNone/>
            </a:pPr>
            <a:r>
              <a:rPr sz="1800" lang="en">
                <a:solidFill>
                  <a:srgbClr val="F4CCCC"/>
                </a:solidFill>
              </a:rPr>
              <a:t>- &amp; Tokyo Tower!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16" name="Shape 116"/>
        <p:cNvGrpSpPr/>
        <p:nvPr/>
      </p:nvGrpSpPr>
      <p:grpSpPr>
        <a:xfrm>
          <a:off y="0" x="0"/>
          <a:ext cy="0" cx="0"/>
          <a:chOff y="0" x="0"/>
          <a:chExt cy="0" cx="0"/>
        </a:xfrm>
      </p:grpSpPr>
      <p:sp>
        <p:nvSpPr>
          <p:cNvPr id="117" name="Shape 117"/>
          <p:cNvSpPr txBox="1"/>
          <p:nvPr>
            <p:ph type="ctrTitle"/>
          </p:nvPr>
        </p:nvSpPr>
        <p:spPr>
          <a:xfrm>
            <a:off y="1288550" x="202675"/>
            <a:ext cy="1333799" cx="6400799"/>
          </a:xfrm>
          <a:prstGeom prst="rect">
            <a:avLst/>
          </a:prstGeom>
        </p:spPr>
        <p:txBody>
          <a:bodyPr bIns="91425" rIns="91425" lIns="91425" tIns="91425" anchor="b" anchorCtr="0">
            <a:noAutofit/>
          </a:bodyPr>
          <a:lstStyle/>
          <a:p>
            <a:pPr>
              <a:buNone/>
            </a:pPr>
            <a:r>
              <a:rPr lang="en"/>
              <a:t>Weather Extremes </a:t>
            </a:r>
          </a:p>
        </p:txBody>
      </p:sp>
      <p:sp>
        <p:nvSpPr>
          <p:cNvPr id="118" name="Shape 118"/>
          <p:cNvSpPr txBox="1"/>
          <p:nvPr>
            <p:ph idx="1" type="subTitle"/>
          </p:nvPr>
        </p:nvSpPr>
        <p:spPr>
          <a:xfrm>
            <a:off y="2622350" x="202675"/>
            <a:ext cy="2821500" cx="7107899"/>
          </a:xfrm>
          <a:prstGeom prst="rect">
            <a:avLst/>
          </a:prstGeom>
        </p:spPr>
        <p:txBody>
          <a:bodyPr bIns="91425" rIns="91425" lIns="91425" tIns="91425" anchor="t" anchorCtr="0">
            <a:noAutofit/>
          </a:bodyPr>
          <a:lstStyle/>
          <a:p>
            <a:pPr algn="ctr">
              <a:buNone/>
            </a:pPr>
            <a:r>
              <a:rPr lang="en"/>
              <a:t>Japan being a large island often experiences floods, strong storms or hurricanes, and even tsunamis on rare occasions</a:t>
            </a:r>
          </a:p>
        </p:txBody>
      </p:sp>
      <p:sp>
        <p:nvSpPr>
          <p:cNvPr id="119" name="Shape 119"/>
          <p:cNvSpPr/>
          <p:nvPr/>
        </p:nvSpPr>
        <p:spPr>
          <a:xfrm>
            <a:off y="1732893" x="5488400"/>
            <a:ext cy="799000" cx="1280599"/>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23" name="Shape 123"/>
        <p:cNvGrpSpPr/>
        <p:nvPr/>
      </p:nvGrpSpPr>
      <p:grpSpPr>
        <a:xfrm>
          <a:off y="0" x="0"/>
          <a:ext cy="0" cx="0"/>
          <a:chOff y="0" x="0"/>
          <a:chExt cy="0" cx="0"/>
        </a:xfrm>
      </p:grpSpPr>
      <p:sp>
        <p:nvSpPr>
          <p:cNvPr id="124" name="Shape 124"/>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Natural Resources</a:t>
            </a:r>
          </a:p>
        </p:txBody>
      </p:sp>
      <p:sp>
        <p:nvSpPr>
          <p:cNvPr id="125" name="Shape 125"/>
          <p:cNvSpPr txBox="1"/>
          <p:nvPr>
            <p:ph idx="1" type="subTitle"/>
          </p:nvPr>
        </p:nvSpPr>
        <p:spPr>
          <a:xfrm>
            <a:off y="3600376" x="473700"/>
            <a:ext cy="900599" cx="6400799"/>
          </a:xfrm>
          <a:prstGeom prst="rect">
            <a:avLst/>
          </a:prstGeom>
        </p:spPr>
        <p:txBody>
          <a:bodyPr bIns="91425" rIns="91425" lIns="91425" tIns="91425" anchor="t" anchorCtr="0">
            <a:noAutofit/>
          </a:bodyPr>
          <a:lstStyle/>
          <a:p>
            <a:pPr>
              <a:buNone/>
            </a:pPr>
            <a:r>
              <a:rPr lang="en"/>
              <a:t>Japan’s natural resources include, but are not limited to, copper, iron ore, lead and zinc.</a:t>
            </a:r>
          </a:p>
        </p:txBody>
      </p:sp>
      <p:sp>
        <p:nvSpPr>
          <p:cNvPr id="126" name="Shape 126"/>
          <p:cNvSpPr/>
          <p:nvPr/>
        </p:nvSpPr>
        <p:spPr>
          <a:xfrm>
            <a:off y="1318800" x="5446200"/>
            <a:ext cy="1868024" cx="1868050"/>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30" name="Shape 130"/>
        <p:cNvGrpSpPr/>
        <p:nvPr/>
      </p:nvGrpSpPr>
      <p:grpSpPr>
        <a:xfrm>
          <a:off y="0" x="0"/>
          <a:ext cy="0" cx="0"/>
          <a:chOff y="0" x="0"/>
          <a:chExt cy="0" cx="0"/>
        </a:xfrm>
      </p:grpSpPr>
      <p:sp>
        <p:nvSpPr>
          <p:cNvPr id="131" name="Shape 131"/>
          <p:cNvSpPr txBox="1"/>
          <p:nvPr>
            <p:ph type="ctrTitle"/>
          </p:nvPr>
        </p:nvSpPr>
        <p:spPr>
          <a:xfrm>
            <a:off y="2266575" x="685800"/>
            <a:ext cy="1333799" cx="6400799"/>
          </a:xfrm>
          <a:prstGeom prst="rect">
            <a:avLst/>
          </a:prstGeom>
        </p:spPr>
        <p:txBody>
          <a:bodyPr bIns="91425" rIns="91425" lIns="91425" tIns="91425" anchor="b" anchorCtr="0">
            <a:noAutofit/>
          </a:bodyPr>
          <a:lstStyle/>
          <a:p>
            <a:pPr>
              <a:buNone/>
            </a:pPr>
            <a:r>
              <a:rPr lang="en"/>
              <a:t>The country's formation</a:t>
            </a:r>
          </a:p>
        </p:txBody>
      </p:sp>
      <p:sp>
        <p:nvSpPr>
          <p:cNvPr id="132" name="Shape 132"/>
          <p:cNvSpPr txBox="1"/>
          <p:nvPr>
            <p:ph idx="1" type="subTitle"/>
          </p:nvPr>
        </p:nvSpPr>
        <p:spPr>
          <a:xfrm>
            <a:off y="3600451" x="685800"/>
            <a:ext cy="900599" cx="6400799"/>
          </a:xfrm>
          <a:prstGeom prst="rect">
            <a:avLst/>
          </a:prstGeom>
        </p:spPr>
        <p:txBody>
          <a:bodyPr bIns="91425" rIns="91425" lIns="91425" tIns="91425" anchor="t" anchorCtr="0">
            <a:noAutofit/>
          </a:bodyPr>
          <a:lstStyle/>
          <a:p>
            <a:pPr>
              <a:buNone/>
            </a:pPr>
            <a:r>
              <a:rPr lang="en"/>
              <a:t>Around 12,000 BC, Japan’s rich ecosystem was home to human development. Most of Japan’s culture came from Chinese influence.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36" name="Shape 136"/>
        <p:cNvGrpSpPr/>
        <p:nvPr/>
      </p:nvGrpSpPr>
      <p:grpSpPr>
        <a:xfrm>
          <a:off y="0" x="0"/>
          <a:ext cy="0" cx="0"/>
          <a:chOff y="0" x="0"/>
          <a:chExt cy="0" cx="0"/>
        </a:xfrm>
      </p:grpSpPr>
      <p:sp>
        <p:nvSpPr>
          <p:cNvPr id="137" name="Shape 137"/>
          <p:cNvSpPr txBox="1"/>
          <p:nvPr>
            <p:ph type="ctrTitle"/>
          </p:nvPr>
        </p:nvSpPr>
        <p:spPr>
          <a:xfrm>
            <a:off y="2266650" x="556175"/>
            <a:ext cy="1333799" cx="6400799"/>
          </a:xfrm>
          <a:prstGeom prst="rect">
            <a:avLst/>
          </a:prstGeom>
        </p:spPr>
        <p:txBody>
          <a:bodyPr bIns="91425" rIns="91425" lIns="91425" tIns="91425" anchor="b" anchorCtr="0">
            <a:noAutofit/>
          </a:bodyPr>
          <a:lstStyle/>
          <a:p>
            <a:pPr>
              <a:buNone/>
            </a:pPr>
            <a:r>
              <a:rPr lang="en"/>
              <a:t>Early military and war</a:t>
            </a:r>
          </a:p>
        </p:txBody>
      </p:sp>
      <p:sp>
        <p:nvSpPr>
          <p:cNvPr id="138" name="Shape 138"/>
          <p:cNvSpPr txBox="1"/>
          <p:nvPr>
            <p:ph idx="1" type="subTitle"/>
          </p:nvPr>
        </p:nvSpPr>
        <p:spPr>
          <a:xfrm>
            <a:off y="3600451" x="556175"/>
            <a:ext cy="900599" cx="6400799"/>
          </a:xfrm>
          <a:prstGeom prst="rect">
            <a:avLst/>
          </a:prstGeom>
        </p:spPr>
        <p:txBody>
          <a:bodyPr bIns="91425" rIns="91425" lIns="91425" tIns="91425" anchor="t" anchorCtr="0">
            <a:noAutofit/>
          </a:bodyPr>
          <a:lstStyle/>
          <a:p>
            <a:pPr>
              <a:buNone/>
            </a:pPr>
            <a:r>
              <a:rPr lang="en"/>
              <a:t>Japan’s early military history can be traced back to 10,000 bc. There are four main sections that can be separated into smaller sections. The four main sections are Prehistory, Ancient and Classic, Feudal and Modern Japan.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42" name="Shape 142"/>
        <p:cNvGrpSpPr/>
        <p:nvPr/>
      </p:nvGrpSpPr>
      <p:grpSpPr>
        <a:xfrm>
          <a:off y="0" x="0"/>
          <a:ext cy="0" cx="0"/>
          <a:chOff y="0" x="0"/>
          <a:chExt cy="0" cx="0"/>
        </a:xfrm>
      </p:grpSpPr>
      <p:sp>
        <p:nvSpPr>
          <p:cNvPr id="143" name="Shape 143"/>
          <p:cNvSpPr txBox="1"/>
          <p:nvPr>
            <p:ph type="ctrTitle"/>
          </p:nvPr>
        </p:nvSpPr>
        <p:spPr>
          <a:xfrm>
            <a:off y="1649376" x="685800"/>
            <a:ext cy="1951199" cx="6623399"/>
          </a:xfrm>
          <a:prstGeom prst="rect">
            <a:avLst/>
          </a:prstGeom>
        </p:spPr>
        <p:txBody>
          <a:bodyPr bIns="91425" rIns="91425" lIns="91425" tIns="91425" anchor="b" anchorCtr="0">
            <a:noAutofit/>
          </a:bodyPr>
          <a:lstStyle/>
          <a:p>
            <a:pPr>
              <a:buNone/>
            </a:pPr>
            <a:r>
              <a:rPr lang="en"/>
              <a:t>Early inhabitants</a:t>
            </a:r>
          </a:p>
        </p:txBody>
      </p:sp>
      <p:sp>
        <p:nvSpPr>
          <p:cNvPr id="144" name="Shape 144"/>
          <p:cNvSpPr txBox="1"/>
          <p:nvPr>
            <p:ph idx="1" type="subTitle"/>
          </p:nvPr>
        </p:nvSpPr>
        <p:spPr>
          <a:xfrm>
            <a:off y="3600576" x="685800"/>
            <a:ext cy="900599" cx="6400799"/>
          </a:xfrm>
          <a:prstGeom prst="rect">
            <a:avLst/>
          </a:prstGeom>
        </p:spPr>
        <p:txBody>
          <a:bodyPr bIns="91425" rIns="91425" lIns="91425" tIns="91425" anchor="t" anchorCtr="0">
            <a:noAutofit/>
          </a:bodyPr>
          <a:lstStyle/>
          <a:p>
            <a:pPr algn="ctr">
              <a:buNone/>
            </a:pPr>
            <a:r>
              <a:rPr lang="en"/>
              <a:t>The Ainu people are the indigenous people of Japan. Many Ainu live in the same place, and although exact numbers aren’t know, it’s an estimated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90000"/>
        </a:solidFill>
      </p:bgPr>
    </p:bg>
    <p:spTree>
      <p:nvGrpSpPr>
        <p:cNvPr id="148" name="Shape 148"/>
        <p:cNvGrpSpPr/>
        <p:nvPr/>
      </p:nvGrpSpPr>
      <p:grpSpPr>
        <a:xfrm>
          <a:off y="0" x="0"/>
          <a:ext cy="0" cx="0"/>
          <a:chOff y="0" x="0"/>
          <a:chExt cy="0" cx="0"/>
        </a:xfrm>
      </p:grpSpPr>
      <p:sp>
        <p:nvSpPr>
          <p:cNvPr id="149" name="Shape 149"/>
          <p:cNvSpPr txBox="1"/>
          <p:nvPr>
            <p:ph type="ctrTitle"/>
          </p:nvPr>
        </p:nvSpPr>
        <p:spPr>
          <a:xfrm>
            <a:off y="1738075" x="685800"/>
            <a:ext cy="1333799" cx="6400799"/>
          </a:xfrm>
          <a:prstGeom prst="rect">
            <a:avLst/>
          </a:prstGeom>
        </p:spPr>
        <p:txBody>
          <a:bodyPr bIns="91425" rIns="91425" lIns="91425" tIns="91425" anchor="b" anchorCtr="0">
            <a:noAutofit/>
          </a:bodyPr>
          <a:lstStyle/>
          <a:p>
            <a:pPr>
              <a:buNone/>
            </a:pPr>
            <a:r>
              <a:rPr lang="en"/>
              <a:t>Sept. 20th, 2013</a:t>
            </a:r>
          </a:p>
        </p:txBody>
      </p:sp>
      <p:sp>
        <p:nvSpPr>
          <p:cNvPr id="150" name="Shape 150"/>
          <p:cNvSpPr txBox="1"/>
          <p:nvPr>
            <p:ph idx="1" type="subTitle"/>
          </p:nvPr>
        </p:nvSpPr>
        <p:spPr>
          <a:xfrm>
            <a:off y="3071875" x="685800"/>
            <a:ext cy="2595899" cx="6472799"/>
          </a:xfrm>
          <a:prstGeom prst="rect">
            <a:avLst/>
          </a:prstGeom>
        </p:spPr>
        <p:txBody>
          <a:bodyPr bIns="91425" rIns="91425" lIns="91425" tIns="91425" anchor="t" anchorCtr="0">
            <a:noAutofit/>
          </a:bodyPr>
          <a:lstStyle/>
          <a:p>
            <a:pPr rtl="0" lvl="0">
              <a:buNone/>
            </a:pPr>
            <a:r>
              <a:rPr lang="en"/>
              <a:t>Japanese Prime Minister, Shinzo Abe, ordered Tokyo Electric Power Company to decommission all six of the Fukushima plant’s nuclear reactors. These six reactors survived the tsunami and earthquake that struck Friday, 11 March 2011 and damaged the other four reactors.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