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68" r:id="rId15"/>
    <p:sldId id="271" r:id="rId16"/>
    <p:sldId id="267" r:id="rId1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4" d="100"/>
          <a:sy n="44" d="100"/>
        </p:scale>
        <p:origin x="-14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52221651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spAutoFit/>
          </a:bodyPr>
          <a:lstStyle/>
          <a:p>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spAutoFit/>
          </a:bodyPr>
          <a:lstStyle/>
          <a:p>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spAutoFit/>
          </a:bodyPr>
          <a:lstStyle/>
          <a:p>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spAutoFit/>
          </a:bodyPr>
          <a:lstStyle/>
          <a:p>
            <a:endParaRPr/>
          </a:p>
        </p:txBody>
      </p:sp>
      <p:sp>
        <p:nvSpPr>
          <p:cNvPr id="13" name="Shape 13"/>
          <p:cNvSpPr txBox="1">
            <a:spLocks noGrp="1"/>
          </p:cNvSpPr>
          <p:nvPr>
            <p:ph type="ctrTitle"/>
          </p:nvPr>
        </p:nvSpPr>
        <p:spPr>
          <a:xfrm>
            <a:off x="1082040" y="1656080"/>
            <a:ext cx="7050900" cy="1470000"/>
          </a:xfrm>
          <a:prstGeom prst="rect">
            <a:avLst/>
          </a:prstGeom>
          <a:noFill/>
          <a:ln>
            <a:noFill/>
          </a:ln>
        </p:spPr>
        <p:txBody>
          <a:bodyPr lIns="91425" tIns="91425" rIns="91425" bIns="91425" anchor="b" anchorCtr="0"/>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lIns="91425" tIns="91425" rIns="91425" bIns="91425" anchor="t" anchorCtr="0"/>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25" name="Shape 2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spAutoFit/>
          </a:bodyPr>
          <a:lstStyle/>
          <a:p>
            <a:endParaRPr/>
          </a:p>
        </p:txBody>
      </p:sp>
      <p:sp>
        <p:nvSpPr>
          <p:cNvPr id="32" name="Shape 32"/>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spAutoFit/>
            </a:bodyPr>
            <a:lstStyle/>
            <a:p>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spAutoFit/>
            </a:bodyPr>
            <a:lstStyle/>
            <a:p>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spAutoFit/>
            </a:bodyPr>
            <a:lstStyle/>
            <a:p>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lIns="91425" tIns="91425" rIns="91425" bIns="91425" anchor="ctr" anchorCtr="0"/>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2"/>
            </a:gs>
            <a:gs pos="100000">
              <a:schemeClr val="accent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1pPr>
            <a:lvl2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2pPr>
            <a:lvl3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3pPr>
            <a:lvl4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4pPr>
            <a:lvl5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5pPr>
            <a:lvl6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6pPr>
            <a:lvl7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7pPr>
            <a:lvl8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8pPr>
            <a:lvl9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b="0" i="0" u="none" strike="noStrike" cap="none" baseline="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251969" y="879465"/>
            <a:ext cx="7881000" cy="2246699"/>
          </a:xfrm>
          <a:prstGeom prst="rect">
            <a:avLst/>
          </a:prstGeom>
        </p:spPr>
        <p:txBody>
          <a:bodyPr lIns="91425" tIns="91425" rIns="91425" bIns="91425" anchor="b" anchorCtr="0">
            <a:spAutoFit/>
          </a:bodyPr>
          <a:lstStyle/>
          <a:p>
            <a:pPr>
              <a:buNone/>
            </a:pPr>
            <a:r>
              <a:rPr lang="en" sz="7000"/>
              <a:t>Sustainable Water</a:t>
            </a:r>
          </a:p>
        </p:txBody>
      </p:sp>
      <p:sp>
        <p:nvSpPr>
          <p:cNvPr id="42" name="Shape 42"/>
          <p:cNvSpPr txBox="1">
            <a:spLocks noGrp="1"/>
          </p:cNvSpPr>
          <p:nvPr>
            <p:ph type="subTitle" idx="1"/>
          </p:nvPr>
        </p:nvSpPr>
        <p:spPr>
          <a:xfrm>
            <a:off x="1082040" y="3230880"/>
            <a:ext cx="7035899" cy="925499"/>
          </a:xfrm>
          <a:prstGeom prst="rect">
            <a:avLst/>
          </a:prstGeom>
        </p:spPr>
        <p:txBody>
          <a:bodyPr lIns="91425" tIns="91425" rIns="91425" bIns="91425" anchor="t" anchorCtr="0">
            <a:spAutoFit/>
          </a:bodyPr>
          <a:lstStyle/>
          <a:p>
            <a:pPr>
              <a:buNone/>
            </a:pPr>
            <a:r>
              <a:rPr lang="en"/>
              <a:t>November 28 &amp; 29, 2012</a:t>
            </a:r>
          </a:p>
        </p:txBody>
      </p:sp>
      <p:sp>
        <p:nvSpPr>
          <p:cNvPr id="43" name="Shape 43"/>
          <p:cNvSpPr/>
          <p:nvPr/>
        </p:nvSpPr>
        <p:spPr>
          <a:xfrm>
            <a:off x="800250" y="3599050"/>
            <a:ext cx="3251200" cy="2501900"/>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p:nvPr/>
        </p:nvSpPr>
        <p:spPr>
          <a:xfrm>
            <a:off x="0" y="0"/>
            <a:ext cx="3505200" cy="2324100"/>
          </a:xfrm>
          <a:prstGeom prst="rect">
            <a:avLst/>
          </a:prstGeom>
          <a:blipFill>
            <a:blip r:embed="rId3"/>
            <a:stretch>
              <a:fillRect/>
            </a:stretch>
          </a:blipFill>
        </p:spPr>
      </p:sp>
      <p:sp>
        <p:nvSpPr>
          <p:cNvPr id="105" name="Shape 105"/>
          <p:cNvSpPr/>
          <p:nvPr/>
        </p:nvSpPr>
        <p:spPr>
          <a:xfrm>
            <a:off x="0" y="0"/>
            <a:ext cx="9112378" cy="6836263"/>
          </a:xfrm>
          <a:prstGeom prst="rect">
            <a:avLst/>
          </a:prstGeom>
          <a:blipFill>
            <a:blip r:embed="rId4"/>
            <a:stretch>
              <a:fillRect/>
            </a:stretch>
          </a:blipFill>
        </p:spPr>
      </p:sp>
      <p:sp>
        <p:nvSpPr>
          <p:cNvPr id="106" name="Shape 106"/>
          <p:cNvSpPr txBox="1">
            <a:spLocks noGrp="1"/>
          </p:cNvSpPr>
          <p:nvPr>
            <p:ph type="title"/>
          </p:nvPr>
        </p:nvSpPr>
        <p:spPr>
          <a:xfrm>
            <a:off x="220700" y="192773"/>
            <a:ext cx="8229600" cy="3499499"/>
          </a:xfrm>
          <a:prstGeom prst="rect">
            <a:avLst/>
          </a:prstGeom>
        </p:spPr>
        <p:txBody>
          <a:bodyPr lIns="91425" tIns="91425" rIns="91425" bIns="91425" anchor="b" anchorCtr="0">
            <a:spAutoFit/>
          </a:bodyPr>
          <a:lstStyle/>
          <a:p>
            <a:pPr algn="ctr">
              <a:lnSpc>
                <a:spcPct val="100000"/>
              </a:lnSpc>
              <a:buNone/>
            </a:pPr>
            <a:r>
              <a:rPr lang="en" sz="9600">
                <a:solidFill>
                  <a:srgbClr val="FFFFFF"/>
                </a:solidFill>
              </a:rPr>
              <a:t>What Can We Do?</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63015"/>
            <a:ext cx="8229600" cy="4822137"/>
          </a:xfrm>
        </p:spPr>
        <p:txBody>
          <a:bodyPr/>
          <a:lstStyle/>
          <a:p>
            <a:r>
              <a:rPr lang="en-US" dirty="0"/>
              <a:t>How are humans affecting the Hydrological System, and contributing to the depletion of fresh water? List 4 </a:t>
            </a:r>
            <a:r>
              <a:rPr lang="en-US" dirty="0" smtClean="0"/>
              <a:t>things. </a:t>
            </a:r>
            <a:r>
              <a:rPr lang="en-US" dirty="0"/>
              <a:t> </a:t>
            </a:r>
            <a:endParaRPr lang="en-US" dirty="0" smtClean="0"/>
          </a:p>
          <a:p>
            <a:endParaRPr lang="en-US" dirty="0"/>
          </a:p>
          <a:p>
            <a:r>
              <a:rPr lang="en-US" dirty="0"/>
              <a:t>What can we do to change what is happening to our fresh water supply?</a:t>
            </a:r>
          </a:p>
          <a:p>
            <a:pPr marL="0" indent="0">
              <a:buNone/>
            </a:pPr>
            <a:endParaRPr lang="en-US" dirty="0" smtClean="0"/>
          </a:p>
          <a:p>
            <a:r>
              <a:rPr lang="en-US" dirty="0"/>
              <a:t>If this continues, what do you think will happen?</a:t>
            </a:r>
          </a:p>
          <a:p>
            <a:endParaRPr lang="en-US" dirty="0"/>
          </a:p>
          <a:p>
            <a:endParaRPr lang="en-US" dirty="0"/>
          </a:p>
        </p:txBody>
      </p:sp>
      <p:sp>
        <p:nvSpPr>
          <p:cNvPr id="2" name="Title 1"/>
          <p:cNvSpPr>
            <a:spLocks noGrp="1"/>
          </p:cNvSpPr>
          <p:nvPr>
            <p:ph type="title"/>
          </p:nvPr>
        </p:nvSpPr>
        <p:spPr/>
        <p:txBody>
          <a:bodyPr/>
          <a:lstStyle/>
          <a:p>
            <a:r>
              <a:rPr lang="en-US" sz="4400" u="sng" dirty="0" smtClean="0"/>
              <a:t>Blue Gold: World Water Wars</a:t>
            </a:r>
            <a:endParaRPr lang="en-US" sz="4400" u="sng" dirty="0"/>
          </a:p>
        </p:txBody>
      </p:sp>
    </p:spTree>
    <p:extLst>
      <p:ext uri="{BB962C8B-B14F-4D97-AF65-F5344CB8AC3E}">
        <p14:creationId xmlns:p14="http://schemas.microsoft.com/office/powerpoint/2010/main" val="22824876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Desalination</a:t>
            </a:r>
            <a:endParaRPr lang="en-US" dirty="0"/>
          </a:p>
        </p:txBody>
      </p:sp>
      <p:sp>
        <p:nvSpPr>
          <p:cNvPr id="4" name="Text Placeholder 3"/>
          <p:cNvSpPr>
            <a:spLocks noGrp="1"/>
          </p:cNvSpPr>
          <p:nvPr>
            <p:ph type="body" idx="1"/>
          </p:nvPr>
        </p:nvSpPr>
        <p:spPr/>
        <p:txBody>
          <a:bodyPr/>
          <a:lstStyle/>
          <a:p>
            <a:r>
              <a:rPr lang="en-US" dirty="0" smtClean="0"/>
              <a:t>PROS:</a:t>
            </a:r>
          </a:p>
          <a:p>
            <a:pPr marL="457200" indent="-457200">
              <a:buFontTx/>
              <a:buChar char="•"/>
            </a:pPr>
            <a:r>
              <a:rPr lang="en-US" dirty="0" smtClean="0"/>
              <a:t>Creates clean water</a:t>
            </a:r>
          </a:p>
          <a:p>
            <a:pPr marL="457200" indent="-457200">
              <a:buFontTx/>
              <a:buChar char="•"/>
            </a:pPr>
            <a:r>
              <a:rPr lang="en-US" dirty="0" smtClean="0"/>
              <a:t>Better for the earth than pipelines and dams</a:t>
            </a:r>
          </a:p>
          <a:p>
            <a:pPr marL="457200" indent="-457200">
              <a:buFontTx/>
              <a:buChar char="•"/>
            </a:pPr>
            <a:endParaRPr lang="en-US" dirty="0" smtClean="0"/>
          </a:p>
          <a:p>
            <a:endParaRPr lang="en-US" dirty="0"/>
          </a:p>
        </p:txBody>
      </p:sp>
      <p:sp>
        <p:nvSpPr>
          <p:cNvPr id="5" name="Text Placeholder 4"/>
          <p:cNvSpPr>
            <a:spLocks noGrp="1"/>
          </p:cNvSpPr>
          <p:nvPr>
            <p:ph type="body" idx="2"/>
          </p:nvPr>
        </p:nvSpPr>
        <p:spPr/>
        <p:txBody>
          <a:bodyPr/>
          <a:lstStyle/>
          <a:p>
            <a:r>
              <a:rPr lang="en-US" dirty="0" smtClean="0"/>
              <a:t>CONS:</a:t>
            </a:r>
          </a:p>
          <a:p>
            <a:pPr marL="457200" indent="-457200">
              <a:buFontTx/>
              <a:buChar char="•"/>
            </a:pPr>
            <a:r>
              <a:rPr lang="en-US" dirty="0" smtClean="0"/>
              <a:t>Energy</a:t>
            </a:r>
          </a:p>
          <a:p>
            <a:pPr marL="457200" indent="-457200">
              <a:buFontTx/>
              <a:buChar char="•"/>
            </a:pPr>
            <a:r>
              <a:rPr lang="en-US" dirty="0" smtClean="0"/>
              <a:t>Pollution</a:t>
            </a:r>
          </a:p>
          <a:p>
            <a:pPr marL="457200" indent="-457200">
              <a:buFontTx/>
              <a:buChar char="•"/>
            </a:pPr>
            <a:r>
              <a:rPr lang="en-US" dirty="0" smtClean="0"/>
              <a:t>Money</a:t>
            </a:r>
          </a:p>
          <a:p>
            <a:pPr marL="457200" indent="-457200">
              <a:buFontTx/>
              <a:buChar char="•"/>
            </a:pPr>
            <a:r>
              <a:rPr lang="en-US" dirty="0" smtClean="0"/>
              <a:t>Location</a:t>
            </a:r>
          </a:p>
          <a:p>
            <a:pPr marL="457200" indent="-457200">
              <a:buFontTx/>
              <a:buChar char="•"/>
            </a:pPr>
            <a:r>
              <a:rPr lang="en-US" dirty="0" smtClean="0"/>
              <a:t>Hurts marine life</a:t>
            </a:r>
            <a:endParaRPr lang="en-US" dirty="0"/>
          </a:p>
        </p:txBody>
      </p:sp>
    </p:spTree>
    <p:extLst>
      <p:ext uri="{BB962C8B-B14F-4D97-AF65-F5344CB8AC3E}">
        <p14:creationId xmlns:p14="http://schemas.microsoft.com/office/powerpoint/2010/main" val="22165235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p:cTn id="28"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p:cTn id="3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 calcmode="lin" valueType="num">
                                      <p:cBhvr>
                                        <p:cTn id="4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44" dur="500"/>
                                        <p:tgtEl>
                                          <p:spTgt spid="5">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 calcmode="lin" valueType="num">
                                      <p:cBhvr>
                                        <p:cTn id="4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51" dur="500"/>
                                        <p:tgtEl>
                                          <p:spTgt spid="5">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4" end="4"/>
                                            </p:txEl>
                                          </p:spTgt>
                                        </p:tgtEl>
                                        <p:attrNameLst>
                                          <p:attrName>style.visibility</p:attrName>
                                        </p:attrNameLst>
                                      </p:cBhvr>
                                      <p:to>
                                        <p:strVal val="visible"/>
                                      </p:to>
                                    </p:set>
                                    <p:anim calcmode="lin" valueType="num">
                                      <p:cBhvr>
                                        <p:cTn id="56"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58" dur="500"/>
                                        <p:tgtEl>
                                          <p:spTgt spid="5">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5" end="5"/>
                                            </p:txEl>
                                          </p:spTgt>
                                        </p:tgtEl>
                                        <p:attrNameLst>
                                          <p:attrName>style.visibility</p:attrName>
                                        </p:attrNameLst>
                                      </p:cBhvr>
                                      <p:to>
                                        <p:strVal val="visible"/>
                                      </p:to>
                                    </p:set>
                                    <p:anim calcmode="lin" valueType="num">
                                      <p:cBhvr>
                                        <p:cTn id="63"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6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6"/>
            <a:ext cx="8229600" cy="5844884"/>
          </a:xfrm>
        </p:spPr>
        <p:txBody>
          <a:bodyPr/>
          <a:lstStyle/>
          <a:p>
            <a:pPr algn="ctr"/>
            <a:r>
              <a:rPr lang="en-US" sz="8000" dirty="0" smtClean="0"/>
              <a:t>Is pumping and transporting water a good or bad thing?</a:t>
            </a:r>
            <a:endParaRPr lang="en-US" sz="8000" dirty="0"/>
          </a:p>
        </p:txBody>
      </p:sp>
    </p:spTree>
    <p:extLst>
      <p:ext uri="{BB962C8B-B14F-4D97-AF65-F5344CB8AC3E}">
        <p14:creationId xmlns:p14="http://schemas.microsoft.com/office/powerpoint/2010/main" val="19822525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8000" dirty="0" smtClean="0"/>
              <a:t>Aral Sea</a:t>
            </a:r>
            <a:endParaRPr lang="en-US" sz="8000" dirty="0"/>
          </a:p>
        </p:txBody>
      </p:sp>
      <p:sp>
        <p:nvSpPr>
          <p:cNvPr id="4" name="Text Placeholder 3"/>
          <p:cNvSpPr>
            <a:spLocks noGrp="1"/>
          </p:cNvSpPr>
          <p:nvPr>
            <p:ph type="body" idx="1"/>
          </p:nvPr>
        </p:nvSpPr>
        <p:spPr/>
        <p:txBody>
          <a:bodyPr/>
          <a:lstStyle/>
          <a:p>
            <a:endParaRPr lang="en-US"/>
          </a:p>
        </p:txBody>
      </p:sp>
      <p:pic>
        <p:nvPicPr>
          <p:cNvPr id="5" name="Picture 4"/>
          <p:cNvPicPr>
            <a:picLocks noChangeAspect="1"/>
          </p:cNvPicPr>
          <p:nvPr/>
        </p:nvPicPr>
        <p:blipFill>
          <a:blip r:embed="rId2"/>
          <a:stretch>
            <a:fillRect/>
          </a:stretch>
        </p:blipFill>
        <p:spPr>
          <a:xfrm>
            <a:off x="1784788" y="1600337"/>
            <a:ext cx="6084536" cy="5165518"/>
          </a:xfrm>
          <a:prstGeom prst="rect">
            <a:avLst/>
          </a:prstGeom>
        </p:spPr>
      </p:pic>
      <p:sp>
        <p:nvSpPr>
          <p:cNvPr id="6" name="Rectangle 5"/>
          <p:cNvSpPr/>
          <p:nvPr/>
        </p:nvSpPr>
        <p:spPr>
          <a:xfrm>
            <a:off x="-211645" y="2917471"/>
            <a:ext cx="2496773" cy="923330"/>
          </a:xfrm>
          <a:prstGeom prst="rect">
            <a:avLst/>
          </a:prstGeom>
          <a:noFill/>
        </p:spPr>
        <p:txBody>
          <a:bodyPr wrap="square" lIns="91440" tIns="45720" rIns="91440" bIns="45720">
            <a:spAutoFit/>
          </a:bodyPr>
          <a:lstStyle/>
          <a:p>
            <a:pPr algn="ctr"/>
            <a:r>
              <a:rPr lang="en-US" sz="5400" b="1" cap="none" spc="0" dirty="0" smtClean="0">
                <a:ln w="12700">
                  <a:solidFill>
                    <a:schemeClr val="bg1"/>
                  </a:solidFill>
                  <a:prstDash val="solid"/>
                </a:ln>
                <a:solidFill>
                  <a:schemeClr val="tx1"/>
                </a:solidFill>
                <a:effectLst>
                  <a:outerShdw blurRad="41275" dist="20320" dir="1800000" algn="tl" rotWithShape="0">
                    <a:srgbClr val="000000">
                      <a:alpha val="40000"/>
                    </a:srgbClr>
                  </a:outerShdw>
                </a:effectLst>
              </a:rPr>
              <a:t>1989</a:t>
            </a:r>
            <a:endParaRPr lang="en-US" sz="5400" b="1" cap="none" spc="0" dirty="0">
              <a:ln w="12700">
                <a:solidFill>
                  <a:schemeClr val="bg1"/>
                </a:solidFill>
                <a:prstDash val="solid"/>
              </a:ln>
              <a:solidFill>
                <a:schemeClr val="tx1"/>
              </a:solidFill>
              <a:effectLst>
                <a:outerShdw blurRad="41275" dist="20320" dir="1800000" algn="tl" rotWithShape="0">
                  <a:srgbClr val="000000">
                    <a:alpha val="40000"/>
                  </a:srgbClr>
                </a:outerShdw>
              </a:effectLst>
            </a:endParaRPr>
          </a:p>
        </p:txBody>
      </p:sp>
      <p:sp>
        <p:nvSpPr>
          <p:cNvPr id="7" name="Rectangle 6"/>
          <p:cNvSpPr/>
          <p:nvPr/>
        </p:nvSpPr>
        <p:spPr>
          <a:xfrm>
            <a:off x="7418798" y="2917471"/>
            <a:ext cx="1725202"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rPr>
              <a:t>2008</a:t>
            </a:r>
            <a:endParaRPr lang="en-US" sz="5400" b="1" cap="none" spc="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5488419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548352"/>
            <a:ext cx="8229600" cy="5950838"/>
          </a:xfrm>
        </p:spPr>
        <p:txBody>
          <a:bodyPr/>
          <a:lstStyle/>
          <a:p>
            <a:r>
              <a:rPr lang="en-US" dirty="0"/>
              <a:t>1. What are humans doing to affect the hydrological system, and how is it affecting the depletion of the freshwater supply? List 4 </a:t>
            </a:r>
            <a:r>
              <a:rPr lang="en-US" dirty="0" smtClean="0"/>
              <a:t>things.</a:t>
            </a:r>
          </a:p>
          <a:p>
            <a:endParaRPr lang="en-US" dirty="0"/>
          </a:p>
          <a:p>
            <a:r>
              <a:rPr lang="en-US" dirty="0"/>
              <a:t>2. What can we do to change what is happening to our water supply</a:t>
            </a:r>
            <a:r>
              <a:rPr lang="en-US" dirty="0" smtClean="0"/>
              <a:t>?</a:t>
            </a:r>
          </a:p>
          <a:p>
            <a:endParaRPr lang="en-US" dirty="0"/>
          </a:p>
          <a:p>
            <a:r>
              <a:rPr lang="en-US" dirty="0"/>
              <a:t>3. If we continue to use the water the way we are currently, what do you think will happen</a:t>
            </a:r>
            <a:r>
              <a:rPr lang="en-US" dirty="0" smtClean="0"/>
              <a:t>?</a:t>
            </a:r>
            <a:endParaRPr lang="en-US" dirty="0"/>
          </a:p>
        </p:txBody>
      </p:sp>
    </p:spTree>
    <p:extLst>
      <p:ext uri="{BB962C8B-B14F-4D97-AF65-F5344CB8AC3E}">
        <p14:creationId xmlns:p14="http://schemas.microsoft.com/office/powerpoint/2010/main" val="1203469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4800" dirty="0"/>
              <a:t>Now research water in your MUN country. Write a one-paragraph solution on how your MUN country could solve some of the water problems that exist there. </a:t>
            </a:r>
          </a:p>
          <a:p>
            <a:pPr marL="0" indent="0">
              <a:buNone/>
            </a:pPr>
            <a:endParaRPr lang="en-US" dirty="0"/>
          </a:p>
        </p:txBody>
      </p:sp>
      <p:sp>
        <p:nvSpPr>
          <p:cNvPr id="3" name="Title 2"/>
          <p:cNvSpPr>
            <a:spLocks noGrp="1"/>
          </p:cNvSpPr>
          <p:nvPr>
            <p:ph type="title"/>
          </p:nvPr>
        </p:nvSpPr>
        <p:spPr/>
        <p:txBody>
          <a:bodyPr/>
          <a:lstStyle/>
          <a:p>
            <a:r>
              <a:rPr lang="en-US" sz="5400" i="1" u="sng" dirty="0" smtClean="0"/>
              <a:t>Research!</a:t>
            </a:r>
            <a:endParaRPr lang="en-US" sz="5400" i="1" u="sng" dirty="0"/>
          </a:p>
        </p:txBody>
      </p:sp>
    </p:spTree>
    <p:extLst>
      <p:ext uri="{BB962C8B-B14F-4D97-AF65-F5344CB8AC3E}">
        <p14:creationId xmlns:p14="http://schemas.microsoft.com/office/powerpoint/2010/main" val="22617920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457200" y="2144582"/>
            <a:ext cx="8229600" cy="4354500"/>
          </a:xfrm>
          <a:prstGeom prst="rect">
            <a:avLst/>
          </a:prstGeom>
        </p:spPr>
        <p:txBody>
          <a:bodyPr lIns="91425" tIns="91425" rIns="91425" bIns="91425" anchor="t" anchorCtr="0">
            <a:spAutoFit/>
          </a:bodyPr>
          <a:lstStyle/>
          <a:p>
            <a:pPr lvl="0" algn="ctr" rtl="0">
              <a:buNone/>
            </a:pPr>
            <a:r>
              <a:rPr lang="en" sz="1800" dirty="0"/>
              <a:t>Water is in every living thing. </a:t>
            </a:r>
          </a:p>
          <a:p>
            <a:pPr lvl="0" algn="ctr" rtl="0">
              <a:buNone/>
            </a:pPr>
            <a:r>
              <a:rPr lang="en" sz="1800" dirty="0"/>
              <a:t>Our body is nearly 65% water. </a:t>
            </a:r>
          </a:p>
          <a:p>
            <a:pPr lvl="0" algn="ctr" rtl="0">
              <a:buNone/>
            </a:pPr>
            <a:r>
              <a:rPr lang="en" sz="1800" dirty="0"/>
              <a:t>An ear of corn is nearly 70% water, a potato is about 80%, and a tomato is about 95%. </a:t>
            </a:r>
          </a:p>
          <a:p>
            <a:pPr lvl="0" algn="ctr" rtl="0">
              <a:buNone/>
            </a:pPr>
            <a:r>
              <a:rPr lang="en" sz="1800" dirty="0"/>
              <a:t>In order for living things to carry out life processes, we must keep our water supply clean and healthy. We can live without food for two months, but we cannot live without water for more than a week.</a:t>
            </a:r>
          </a:p>
          <a:p>
            <a:endParaRPr lang="en" sz="1800" dirty="0"/>
          </a:p>
        </p:txBody>
      </p:sp>
      <p:sp>
        <p:nvSpPr>
          <p:cNvPr id="49" name="Shape 49"/>
          <p:cNvSpPr txBox="1">
            <a:spLocks noGrp="1"/>
          </p:cNvSpPr>
          <p:nvPr>
            <p:ph type="title"/>
          </p:nvPr>
        </p:nvSpPr>
        <p:spPr>
          <a:xfrm>
            <a:off x="457199" y="75024"/>
            <a:ext cx="8229600" cy="1325700"/>
          </a:xfrm>
          <a:prstGeom prst="rect">
            <a:avLst/>
          </a:prstGeom>
        </p:spPr>
        <p:txBody>
          <a:bodyPr lIns="91425" tIns="91425" rIns="91425" bIns="91425" anchor="b" anchorCtr="0">
            <a:spAutoFit/>
          </a:bodyPr>
          <a:lstStyle/>
          <a:p>
            <a:pPr algn="ctr">
              <a:buNone/>
            </a:pPr>
            <a:r>
              <a:rPr lang="en" sz="4800"/>
              <a:t>Why Is Water Important</a:t>
            </a:r>
            <a:r>
              <a:rPr lang="en"/>
              <a:t>?</a:t>
            </a:r>
          </a:p>
        </p:txBody>
      </p:sp>
      <p:sp>
        <p:nvSpPr>
          <p:cNvPr id="50" name="Shape 50"/>
          <p:cNvSpPr/>
          <p:nvPr/>
        </p:nvSpPr>
        <p:spPr>
          <a:xfrm>
            <a:off x="1136850" y="4417470"/>
            <a:ext cx="7217289" cy="2081719"/>
          </a:xfrm>
          <a:prstGeom prst="rect">
            <a:avLst/>
          </a:prstGeom>
          <a:blipFill>
            <a:blip r:embed="rId3"/>
            <a:stretch>
              <a:fillRect/>
            </a:stretch>
          </a:blipFill>
        </p:spPr>
      </p:sp>
      <p:sp>
        <p:nvSpPr>
          <p:cNvPr id="51" name="Shape 51"/>
          <p:cNvSpPr txBox="1"/>
          <p:nvPr/>
        </p:nvSpPr>
        <p:spPr>
          <a:xfrm>
            <a:off x="995700" y="1400725"/>
            <a:ext cx="7152600" cy="1051800"/>
          </a:xfrm>
          <a:prstGeom prst="rect">
            <a:avLst/>
          </a:prstGeom>
          <a:noFill/>
        </p:spPr>
        <p:txBody>
          <a:bodyPr lIns="91425" tIns="91425" rIns="91425" bIns="91425" anchor="t" anchorCtr="0">
            <a:spAutoFit/>
          </a:bodyPr>
          <a:lstStyle/>
          <a:p>
            <a:pPr algn="l">
              <a:buNone/>
            </a:pPr>
            <a:r>
              <a:rPr lang="en" sz="3300" b="1" i="1" u="sng">
                <a:solidFill>
                  <a:srgbClr val="E06666"/>
                </a:solidFill>
                <a:latin typeface="Trebuchet MS"/>
                <a:ea typeface="Trebuchet MS"/>
                <a:cs typeface="Trebuchet MS"/>
                <a:sym typeface="Trebuchet MS"/>
              </a:rPr>
              <a:t>Life is not possible without water!</a:t>
            </a:r>
            <a:r>
              <a:rPr lang="en" sz="3300" b="1" i="1" u="sng">
                <a:solidFill>
                  <a:schemeClr val="dk2"/>
                </a:solidFill>
                <a:latin typeface="Trebuchet MS"/>
                <a:ea typeface="Trebuchet MS"/>
                <a:cs typeface="Trebuchet MS"/>
                <a:sym typeface="Trebuchet MS"/>
              </a:rPr>
              <a:t>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8">
                                            <p:txEl>
                                              <p:pRg st="0" end="0"/>
                                            </p:txEl>
                                          </p:spTgt>
                                        </p:tgtEl>
                                        <p:attrNameLst>
                                          <p:attrName>style.visibility</p:attrName>
                                        </p:attrNameLst>
                                      </p:cBhvr>
                                      <p:to>
                                        <p:strVal val="visible"/>
                                      </p:to>
                                    </p:set>
                                    <p:animEffect transition="in" filter="fade">
                                      <p:cBhvr>
                                        <p:cTn id="12" dur="1000"/>
                                        <p:tgtEl>
                                          <p:spTgt spid="48">
                                            <p:txEl>
                                              <p:pRg st="0" end="0"/>
                                            </p:txEl>
                                          </p:spTgt>
                                        </p:tgtEl>
                                      </p:cBhvr>
                                    </p:animEffect>
                                    <p:anim calcmode="lin" valueType="num">
                                      <p:cBhvr>
                                        <p:cTn id="13"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8">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8">
                                            <p:txEl>
                                              <p:pRg st="1" end="1"/>
                                            </p:txEl>
                                          </p:spTgt>
                                        </p:tgtEl>
                                        <p:attrNameLst>
                                          <p:attrName>style.visibility</p:attrName>
                                        </p:attrNameLst>
                                      </p:cBhvr>
                                      <p:to>
                                        <p:strVal val="visible"/>
                                      </p:to>
                                    </p:set>
                                    <p:animEffect transition="in" filter="fade">
                                      <p:cBhvr>
                                        <p:cTn id="17" dur="1000"/>
                                        <p:tgtEl>
                                          <p:spTgt spid="48">
                                            <p:txEl>
                                              <p:pRg st="1" end="1"/>
                                            </p:txEl>
                                          </p:spTgt>
                                        </p:tgtEl>
                                      </p:cBhvr>
                                    </p:animEffect>
                                    <p:anim calcmode="lin" valueType="num">
                                      <p:cBhvr>
                                        <p:cTn id="18" dur="1000" fill="hold"/>
                                        <p:tgtEl>
                                          <p:spTgt spid="48">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8">
                                            <p:txEl>
                                              <p:pRg st="2" end="2"/>
                                            </p:txEl>
                                          </p:spTgt>
                                        </p:tgtEl>
                                        <p:attrNameLst>
                                          <p:attrName>style.visibility</p:attrName>
                                        </p:attrNameLst>
                                      </p:cBhvr>
                                      <p:to>
                                        <p:strVal val="visible"/>
                                      </p:to>
                                    </p:set>
                                    <p:animEffect transition="in" filter="fade">
                                      <p:cBhvr>
                                        <p:cTn id="24" dur="1000"/>
                                        <p:tgtEl>
                                          <p:spTgt spid="48">
                                            <p:txEl>
                                              <p:pRg st="2" end="2"/>
                                            </p:txEl>
                                          </p:spTgt>
                                        </p:tgtEl>
                                      </p:cBhvr>
                                    </p:animEffect>
                                    <p:anim calcmode="lin" valueType="num">
                                      <p:cBhvr>
                                        <p:cTn id="25"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8">
                                            <p:txEl>
                                              <p:pRg st="3" end="3"/>
                                            </p:txEl>
                                          </p:spTgt>
                                        </p:tgtEl>
                                        <p:attrNameLst>
                                          <p:attrName>style.visibility</p:attrName>
                                        </p:attrNameLst>
                                      </p:cBhvr>
                                      <p:to>
                                        <p:strVal val="visible"/>
                                      </p:to>
                                    </p:set>
                                    <p:animEffect transition="in" filter="fade">
                                      <p:cBhvr>
                                        <p:cTn id="31" dur="1000"/>
                                        <p:tgtEl>
                                          <p:spTgt spid="48">
                                            <p:txEl>
                                              <p:pRg st="3" end="3"/>
                                            </p:txEl>
                                          </p:spTgt>
                                        </p:tgtEl>
                                      </p:cBhvr>
                                    </p:animEffect>
                                    <p:anim calcmode="lin" valueType="num">
                                      <p:cBhvr>
                                        <p:cTn id="32" dur="1000" fill="hold"/>
                                        <p:tgtEl>
                                          <p:spTgt spid="48">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pPr lvl="0" rtl="0">
              <a:buNone/>
            </a:pPr>
            <a:r>
              <a:rPr lang="en" dirty="0"/>
              <a:t>Drinking</a:t>
            </a:r>
          </a:p>
          <a:p>
            <a:pPr lvl="0" rtl="0">
              <a:buNone/>
            </a:pPr>
            <a:r>
              <a:rPr lang="en" dirty="0"/>
              <a:t>Agriculture</a:t>
            </a:r>
          </a:p>
          <a:p>
            <a:pPr lvl="0" rtl="0">
              <a:buNone/>
            </a:pPr>
            <a:r>
              <a:rPr lang="en" dirty="0"/>
              <a:t>Washing</a:t>
            </a:r>
          </a:p>
          <a:p>
            <a:pPr lvl="0" rtl="0">
              <a:buNone/>
            </a:pPr>
            <a:r>
              <a:rPr lang="en" dirty="0"/>
              <a:t>Transportation</a:t>
            </a:r>
          </a:p>
          <a:p>
            <a:pPr lvl="0" rtl="0">
              <a:buNone/>
            </a:pPr>
            <a:r>
              <a:rPr lang="en" dirty="0"/>
              <a:t>Recreation</a:t>
            </a:r>
          </a:p>
          <a:p>
            <a:pPr lvl="0" rtl="0">
              <a:buNone/>
            </a:pPr>
            <a:r>
              <a:rPr lang="en" dirty="0"/>
              <a:t>Hydroelectricity</a:t>
            </a:r>
          </a:p>
          <a:p>
            <a:pPr lvl="0" rtl="0">
              <a:buNone/>
            </a:pPr>
            <a:r>
              <a:rPr lang="en" dirty="0"/>
              <a:t>Industrial uses</a:t>
            </a:r>
          </a:p>
          <a:p>
            <a:pPr lvl="0" rtl="0">
              <a:buNone/>
            </a:pPr>
            <a:r>
              <a:rPr lang="en" dirty="0"/>
              <a:t>Food Processing</a:t>
            </a:r>
          </a:p>
          <a:p>
            <a:pPr>
              <a:buNone/>
            </a:pPr>
            <a:r>
              <a:rPr lang="en" dirty="0"/>
              <a:t>Scientific/Chemical uses</a:t>
            </a:r>
          </a:p>
        </p:txBody>
      </p:sp>
      <p:sp>
        <p:nvSpPr>
          <p:cNvPr id="57" name="Shape 57"/>
          <p:cNvSpPr txBox="1">
            <a:spLocks noGrp="1"/>
          </p:cNvSpPr>
          <p:nvPr>
            <p:ph type="title"/>
          </p:nvPr>
        </p:nvSpPr>
        <p:spPr>
          <a:xfrm>
            <a:off x="99550" y="274637"/>
            <a:ext cx="8229600" cy="1325700"/>
          </a:xfrm>
          <a:prstGeom prst="rect">
            <a:avLst/>
          </a:prstGeom>
        </p:spPr>
        <p:txBody>
          <a:bodyPr lIns="91425" tIns="91425" rIns="91425" bIns="91425" anchor="b" anchorCtr="0">
            <a:spAutoFit/>
          </a:bodyPr>
          <a:lstStyle/>
          <a:p>
            <a:pPr algn="ctr">
              <a:buNone/>
            </a:pPr>
            <a:r>
              <a:rPr lang="en" sz="4800"/>
              <a:t>What do we use it for?</a:t>
            </a:r>
          </a:p>
        </p:txBody>
      </p:sp>
      <p:sp>
        <p:nvSpPr>
          <p:cNvPr id="58" name="Shape 58"/>
          <p:cNvSpPr/>
          <p:nvPr/>
        </p:nvSpPr>
        <p:spPr>
          <a:xfrm>
            <a:off x="3998755" y="2018684"/>
            <a:ext cx="4238419" cy="2820630"/>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
                                            <p:txEl>
                                              <p:pRg st="0" end="0"/>
                                            </p:txEl>
                                          </p:spTgt>
                                        </p:tgtEl>
                                        <p:attrNameLst>
                                          <p:attrName>style.visibility</p:attrName>
                                        </p:attrNameLst>
                                      </p:cBhvr>
                                      <p:to>
                                        <p:strVal val="visible"/>
                                      </p:to>
                                    </p:set>
                                    <p:anim calcmode="lin" valueType="num">
                                      <p:cBhvr additive="base">
                                        <p:cTn id="7" dur="500" fill="hold"/>
                                        <p:tgtEl>
                                          <p:spTgt spid="5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
                                            <p:txEl>
                                              <p:pRg st="1" end="1"/>
                                            </p:txEl>
                                          </p:spTgt>
                                        </p:tgtEl>
                                        <p:attrNameLst>
                                          <p:attrName>style.visibility</p:attrName>
                                        </p:attrNameLst>
                                      </p:cBhvr>
                                      <p:to>
                                        <p:strVal val="visible"/>
                                      </p:to>
                                    </p:set>
                                    <p:anim calcmode="lin" valueType="num">
                                      <p:cBhvr additive="base">
                                        <p:cTn id="13" dur="500" fill="hold"/>
                                        <p:tgtEl>
                                          <p:spTgt spid="5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6">
                                            <p:txEl>
                                              <p:pRg st="2" end="2"/>
                                            </p:txEl>
                                          </p:spTgt>
                                        </p:tgtEl>
                                        <p:attrNameLst>
                                          <p:attrName>style.visibility</p:attrName>
                                        </p:attrNameLst>
                                      </p:cBhvr>
                                      <p:to>
                                        <p:strVal val="visible"/>
                                      </p:to>
                                    </p:set>
                                    <p:anim calcmode="lin" valueType="num">
                                      <p:cBhvr additive="base">
                                        <p:cTn id="19" dur="500" fill="hold"/>
                                        <p:tgtEl>
                                          <p:spTgt spid="5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6">
                                            <p:txEl>
                                              <p:pRg st="3" end="3"/>
                                            </p:txEl>
                                          </p:spTgt>
                                        </p:tgtEl>
                                        <p:attrNameLst>
                                          <p:attrName>style.visibility</p:attrName>
                                        </p:attrNameLst>
                                      </p:cBhvr>
                                      <p:to>
                                        <p:strVal val="visible"/>
                                      </p:to>
                                    </p:set>
                                    <p:anim calcmode="lin" valueType="num">
                                      <p:cBhvr additive="base">
                                        <p:cTn id="25" dur="500" fill="hold"/>
                                        <p:tgtEl>
                                          <p:spTgt spid="5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6">
                                            <p:txEl>
                                              <p:pRg st="4" end="4"/>
                                            </p:txEl>
                                          </p:spTgt>
                                        </p:tgtEl>
                                        <p:attrNameLst>
                                          <p:attrName>style.visibility</p:attrName>
                                        </p:attrNameLst>
                                      </p:cBhvr>
                                      <p:to>
                                        <p:strVal val="visible"/>
                                      </p:to>
                                    </p:set>
                                    <p:anim calcmode="lin" valueType="num">
                                      <p:cBhvr additive="base">
                                        <p:cTn id="31" dur="500" fill="hold"/>
                                        <p:tgtEl>
                                          <p:spTgt spid="5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6">
                                            <p:txEl>
                                              <p:pRg st="5" end="5"/>
                                            </p:txEl>
                                          </p:spTgt>
                                        </p:tgtEl>
                                        <p:attrNameLst>
                                          <p:attrName>style.visibility</p:attrName>
                                        </p:attrNameLst>
                                      </p:cBhvr>
                                      <p:to>
                                        <p:strVal val="visible"/>
                                      </p:to>
                                    </p:set>
                                    <p:anim calcmode="lin" valueType="num">
                                      <p:cBhvr additive="base">
                                        <p:cTn id="37" dur="500" fill="hold"/>
                                        <p:tgtEl>
                                          <p:spTgt spid="5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6">
                                            <p:txEl>
                                              <p:pRg st="6" end="6"/>
                                            </p:txEl>
                                          </p:spTgt>
                                        </p:tgtEl>
                                        <p:attrNameLst>
                                          <p:attrName>style.visibility</p:attrName>
                                        </p:attrNameLst>
                                      </p:cBhvr>
                                      <p:to>
                                        <p:strVal val="visible"/>
                                      </p:to>
                                    </p:set>
                                    <p:anim calcmode="lin" valueType="num">
                                      <p:cBhvr additive="base">
                                        <p:cTn id="43" dur="500" fill="hold"/>
                                        <p:tgtEl>
                                          <p:spTgt spid="5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6">
                                            <p:txEl>
                                              <p:pRg st="7" end="7"/>
                                            </p:txEl>
                                          </p:spTgt>
                                        </p:tgtEl>
                                        <p:attrNameLst>
                                          <p:attrName>style.visibility</p:attrName>
                                        </p:attrNameLst>
                                      </p:cBhvr>
                                      <p:to>
                                        <p:strVal val="visible"/>
                                      </p:to>
                                    </p:set>
                                    <p:anim calcmode="lin" valueType="num">
                                      <p:cBhvr additive="base">
                                        <p:cTn id="49" dur="500" fill="hold"/>
                                        <p:tgtEl>
                                          <p:spTgt spid="5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6">
                                            <p:txEl>
                                              <p:pRg st="8" end="8"/>
                                            </p:txEl>
                                          </p:spTgt>
                                        </p:tgtEl>
                                        <p:attrNameLst>
                                          <p:attrName>style.visibility</p:attrName>
                                        </p:attrNameLst>
                                      </p:cBhvr>
                                      <p:to>
                                        <p:strVal val="visible"/>
                                      </p:to>
                                    </p:set>
                                    <p:anim calcmode="lin" valueType="num">
                                      <p:cBhvr additive="base">
                                        <p:cTn id="55" dur="500" fill="hold"/>
                                        <p:tgtEl>
                                          <p:spTgt spid="5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endParaRPr/>
          </a:p>
        </p:txBody>
      </p:sp>
      <p:sp>
        <p:nvSpPr>
          <p:cNvPr id="64" name="Shape 64"/>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algn="ctr">
              <a:buNone/>
            </a:pPr>
            <a:r>
              <a:rPr lang="en" sz="4800">
                <a:solidFill>
                  <a:schemeClr val="dk2"/>
                </a:solidFill>
              </a:rPr>
              <a:t>How Much Do We Have?</a:t>
            </a:r>
          </a:p>
        </p:txBody>
      </p:sp>
      <p:sp>
        <p:nvSpPr>
          <p:cNvPr id="65" name="Shape 65"/>
          <p:cNvSpPr/>
          <p:nvPr/>
        </p:nvSpPr>
        <p:spPr>
          <a:xfrm>
            <a:off x="1149802" y="1702776"/>
            <a:ext cx="7202044" cy="5007448"/>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457200" y="1240007"/>
            <a:ext cx="8229600" cy="5259300"/>
          </a:xfrm>
          <a:prstGeom prst="rect">
            <a:avLst/>
          </a:prstGeom>
        </p:spPr>
        <p:txBody>
          <a:bodyPr lIns="91425" tIns="91425" rIns="91425" bIns="91425" anchor="t" anchorCtr="0">
            <a:spAutoFit/>
          </a:bodyPr>
          <a:lstStyle/>
          <a:p>
            <a:pPr lvl="0" algn="ctr" rtl="0">
              <a:buNone/>
            </a:pPr>
            <a:r>
              <a:rPr lang="en" dirty="0"/>
              <a:t>70% of the earth is water</a:t>
            </a:r>
          </a:p>
          <a:p>
            <a:endParaRPr lang="en" dirty="0"/>
          </a:p>
          <a:p>
            <a:pPr lvl="0" algn="ctr" rtl="0">
              <a:buNone/>
            </a:pPr>
            <a:r>
              <a:rPr lang="en" dirty="0"/>
              <a:t> 97% is in the oceans </a:t>
            </a:r>
          </a:p>
          <a:p>
            <a:endParaRPr lang="en" dirty="0"/>
          </a:p>
          <a:p>
            <a:pPr lvl="0" algn="ctr" rtl="0">
              <a:buNone/>
            </a:pPr>
            <a:r>
              <a:rPr lang="en" dirty="0"/>
              <a:t>The fresh water available for us to use is about 3% of the earth's water supply. </a:t>
            </a:r>
          </a:p>
          <a:p>
            <a:endParaRPr lang="en" dirty="0"/>
          </a:p>
          <a:p>
            <a:pPr lvl="0" algn="ctr" rtl="0">
              <a:buNone/>
            </a:pPr>
            <a:r>
              <a:rPr lang="en" dirty="0"/>
              <a:t>Three-fourths of the fresh water is unavailable because it is in icecaps and other glaciers.</a:t>
            </a:r>
          </a:p>
          <a:p>
            <a:endParaRPr lang="en" dirty="0"/>
          </a:p>
        </p:txBody>
      </p:sp>
      <p:sp>
        <p:nvSpPr>
          <p:cNvPr id="71" name="Shape 71"/>
          <p:cNvSpPr txBox="1">
            <a:spLocks noGrp="1"/>
          </p:cNvSpPr>
          <p:nvPr>
            <p:ph type="title"/>
          </p:nvPr>
        </p:nvSpPr>
        <p:spPr>
          <a:xfrm>
            <a:off x="404625" y="-146087"/>
            <a:ext cx="8229600" cy="1325700"/>
          </a:xfrm>
          <a:prstGeom prst="rect">
            <a:avLst/>
          </a:prstGeom>
        </p:spPr>
        <p:txBody>
          <a:bodyPr lIns="91425" tIns="91425" rIns="91425" bIns="91425" anchor="b" anchorCtr="0">
            <a:spAutoFit/>
          </a:bodyPr>
          <a:lstStyle/>
          <a:p>
            <a:pPr algn="ctr">
              <a:buNone/>
            </a:pPr>
            <a:r>
              <a:rPr lang="en" sz="4800" u="sng"/>
              <a:t>Let's look at the numbers!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0">
                                            <p:txEl>
                                              <p:pRg st="0" end="0"/>
                                            </p:txEl>
                                          </p:spTgt>
                                        </p:tgtEl>
                                        <p:attrNameLst>
                                          <p:attrName>style.visibility</p:attrName>
                                        </p:attrNameLst>
                                      </p:cBhvr>
                                      <p:to>
                                        <p:strVal val="visible"/>
                                      </p:to>
                                    </p:set>
                                    <p:anim calcmode="lin" valueType="num">
                                      <p:cBhvr>
                                        <p:cTn id="7" dur="500" fill="hold"/>
                                        <p:tgtEl>
                                          <p:spTgt spid="7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0">
                                            <p:txEl>
                                              <p:pRg st="2" end="2"/>
                                            </p:txEl>
                                          </p:spTgt>
                                        </p:tgtEl>
                                        <p:attrNameLst>
                                          <p:attrName>style.visibility</p:attrName>
                                        </p:attrNameLst>
                                      </p:cBhvr>
                                      <p:to>
                                        <p:strVal val="visible"/>
                                      </p:to>
                                    </p:set>
                                    <p:anim calcmode="lin" valueType="num">
                                      <p:cBhvr>
                                        <p:cTn id="14" dur="500" fill="hold"/>
                                        <p:tgtEl>
                                          <p:spTgt spid="70">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70">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7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0">
                                            <p:txEl>
                                              <p:pRg st="4" end="4"/>
                                            </p:txEl>
                                          </p:spTgt>
                                        </p:tgtEl>
                                        <p:attrNameLst>
                                          <p:attrName>style.visibility</p:attrName>
                                        </p:attrNameLst>
                                      </p:cBhvr>
                                      <p:to>
                                        <p:strVal val="visible"/>
                                      </p:to>
                                    </p:set>
                                    <p:anim calcmode="lin" valueType="num">
                                      <p:cBhvr>
                                        <p:cTn id="21" dur="500" fill="hold"/>
                                        <p:tgtEl>
                                          <p:spTgt spid="70">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70">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70">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70">
                                            <p:txEl>
                                              <p:pRg st="6" end="6"/>
                                            </p:txEl>
                                          </p:spTgt>
                                        </p:tgtEl>
                                        <p:attrNameLst>
                                          <p:attrName>style.visibility</p:attrName>
                                        </p:attrNameLst>
                                      </p:cBhvr>
                                      <p:to>
                                        <p:strVal val="visible"/>
                                      </p:to>
                                    </p:set>
                                    <p:anim calcmode="lin" valueType="num">
                                      <p:cBhvr>
                                        <p:cTn id="28" dur="500" fill="hold"/>
                                        <p:tgtEl>
                                          <p:spTgt spid="70">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70">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457200" y="1658990"/>
            <a:ext cx="8229600" cy="4840199"/>
          </a:xfrm>
          <a:prstGeom prst="rect">
            <a:avLst/>
          </a:prstGeom>
        </p:spPr>
        <p:txBody>
          <a:bodyPr lIns="91425" tIns="91425" rIns="91425" bIns="91425" anchor="t" anchorCtr="0">
            <a:spAutoFit/>
          </a:bodyPr>
          <a:lstStyle/>
          <a:p>
            <a:endParaRPr/>
          </a:p>
        </p:txBody>
      </p:sp>
      <p:sp>
        <p:nvSpPr>
          <p:cNvPr id="77" name="Shape 77"/>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endParaRPr/>
          </a:p>
        </p:txBody>
      </p:sp>
      <p:sp>
        <p:nvSpPr>
          <p:cNvPr id="78" name="Shape 78"/>
          <p:cNvSpPr/>
          <p:nvPr/>
        </p:nvSpPr>
        <p:spPr>
          <a:xfrm>
            <a:off x="519250" y="806362"/>
            <a:ext cx="7895150" cy="5245274"/>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457200" y="1658990"/>
            <a:ext cx="8229600" cy="2143800"/>
          </a:xfrm>
          <a:prstGeom prst="rect">
            <a:avLst/>
          </a:prstGeom>
        </p:spPr>
        <p:txBody>
          <a:bodyPr lIns="91425" tIns="91425" rIns="91425" bIns="91425" anchor="t" anchorCtr="0">
            <a:spAutoFit/>
          </a:bodyPr>
          <a:lstStyle/>
          <a:p>
            <a:pPr lvl="0" algn="ctr" rtl="0">
              <a:buNone/>
            </a:pPr>
            <a:r>
              <a:rPr lang="en"/>
              <a:t>Americans use more than 400 billion gallons of water in one day, more than our total oil consumption in one year!</a:t>
            </a:r>
          </a:p>
          <a:p>
            <a:endParaRPr lang="en"/>
          </a:p>
          <a:p>
            <a:endParaRPr lang="en"/>
          </a:p>
          <a:p>
            <a:endParaRPr lang="en"/>
          </a:p>
          <a:p>
            <a:endParaRPr lang="en"/>
          </a:p>
        </p:txBody>
      </p:sp>
      <p:sp>
        <p:nvSpPr>
          <p:cNvPr id="84" name="Shape 84"/>
          <p:cNvSpPr txBox="1">
            <a:spLocks noGrp="1"/>
          </p:cNvSpPr>
          <p:nvPr>
            <p:ph type="title"/>
          </p:nvPr>
        </p:nvSpPr>
        <p:spPr>
          <a:xfrm>
            <a:off x="457200" y="274637"/>
            <a:ext cx="8229600" cy="1325700"/>
          </a:xfrm>
          <a:prstGeom prst="rect">
            <a:avLst/>
          </a:prstGeom>
        </p:spPr>
        <p:txBody>
          <a:bodyPr lIns="91425" tIns="91425" rIns="91425" bIns="91425" anchor="b" anchorCtr="0">
            <a:spAutoFit/>
          </a:bodyPr>
          <a:lstStyle/>
          <a:p>
            <a:pPr lvl="0" rtl="0">
              <a:buNone/>
            </a:pPr>
            <a:r>
              <a:rPr lang="en"/>
              <a:t>More Numbers...</a:t>
            </a:r>
          </a:p>
        </p:txBody>
      </p:sp>
      <p:sp>
        <p:nvSpPr>
          <p:cNvPr id="85" name="Shape 85"/>
          <p:cNvSpPr txBox="1"/>
          <p:nvPr/>
        </p:nvSpPr>
        <p:spPr>
          <a:xfrm>
            <a:off x="1084350" y="3802790"/>
            <a:ext cx="6975299" cy="2022299"/>
          </a:xfrm>
          <a:prstGeom prst="rect">
            <a:avLst/>
          </a:prstGeom>
          <a:noFill/>
        </p:spPr>
        <p:txBody>
          <a:bodyPr lIns="91425" tIns="91425" rIns="91425" bIns="91425" anchor="t" anchorCtr="0">
            <a:spAutoFit/>
          </a:bodyPr>
          <a:lstStyle/>
          <a:p>
            <a:pPr algn="ctr">
              <a:buNone/>
            </a:pPr>
            <a:r>
              <a:rPr lang="en" sz="3000">
                <a:solidFill>
                  <a:schemeClr val="dk2"/>
                </a:solidFill>
              </a:rPr>
              <a:t>Every day 5,000 children die from diseases associated with inadequate water supply, sanitation and hygiene. All of which are preventable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fade">
                                      <p:cBhvr>
                                        <p:cTn id="7" dur="1000"/>
                                        <p:tgtEl>
                                          <p:spTgt spid="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5"/>
                                        </p:tgtEl>
                                        <p:attrNameLst>
                                          <p:attrName>style.visibility</p:attrName>
                                        </p:attrNameLst>
                                      </p:cBhvr>
                                      <p:to>
                                        <p:strVal val="visible"/>
                                      </p:to>
                                    </p:set>
                                    <p:animEffect transition="in" filter="fade">
                                      <p:cBhvr>
                                        <p:cTn id="12"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p:nvPr/>
        </p:nvSpPr>
        <p:spPr>
          <a:xfrm>
            <a:off x="0" y="0"/>
            <a:ext cx="11666945" cy="6945424"/>
          </a:xfrm>
          <a:prstGeom prst="rect">
            <a:avLst/>
          </a:prstGeom>
          <a:blipFill>
            <a:blip r:embed="rId3"/>
            <a:stretch>
              <a:fillRect/>
            </a:stretch>
          </a:blipFill>
        </p:spPr>
      </p:sp>
      <p:sp>
        <p:nvSpPr>
          <p:cNvPr id="91" name="Shape 91"/>
          <p:cNvSpPr txBox="1">
            <a:spLocks noGrp="1"/>
          </p:cNvSpPr>
          <p:nvPr>
            <p:ph type="title"/>
          </p:nvPr>
        </p:nvSpPr>
        <p:spPr>
          <a:xfrm>
            <a:off x="357150" y="147287"/>
            <a:ext cx="8229600" cy="2090099"/>
          </a:xfrm>
          <a:prstGeom prst="rect">
            <a:avLst/>
          </a:prstGeom>
        </p:spPr>
        <p:txBody>
          <a:bodyPr lIns="91425" tIns="91425" rIns="91425" bIns="91425" anchor="b" anchorCtr="0">
            <a:spAutoFit/>
          </a:bodyPr>
          <a:lstStyle/>
          <a:p>
            <a:pPr algn="ctr">
              <a:buNone/>
            </a:pPr>
            <a:r>
              <a:rPr lang="en" sz="6000"/>
              <a:t>DO WE HAVE ENOUGH?</a:t>
            </a:r>
          </a:p>
        </p:txBody>
      </p:sp>
      <p:sp>
        <p:nvSpPr>
          <p:cNvPr id="92" name="Shape 92"/>
          <p:cNvSpPr txBox="1">
            <a:spLocks noGrp="1"/>
          </p:cNvSpPr>
          <p:nvPr>
            <p:ph type="body" idx="1"/>
          </p:nvPr>
        </p:nvSpPr>
        <p:spPr>
          <a:xfrm>
            <a:off x="181900" y="2095249"/>
            <a:ext cx="8284199" cy="3758700"/>
          </a:xfrm>
          <a:prstGeom prst="rect">
            <a:avLst/>
          </a:prstGeom>
        </p:spPr>
        <p:txBody>
          <a:bodyPr lIns="91425" tIns="91425" rIns="91425" bIns="91425" anchor="t" anchorCtr="0">
            <a:spAutoFit/>
          </a:bodyPr>
          <a:lstStyle/>
          <a:p>
            <a:pPr lvl="0" algn="ctr" rtl="0">
              <a:buNone/>
            </a:pPr>
            <a:r>
              <a:rPr lang="en" sz="6000"/>
              <a:t>Yes, we do!</a:t>
            </a:r>
          </a:p>
          <a:p>
            <a:endParaRPr lang="en" sz="6000"/>
          </a:p>
          <a:p>
            <a:endParaRPr lang="en" sz="6000"/>
          </a:p>
          <a:p>
            <a:pPr algn="ctr">
              <a:buNone/>
            </a:pPr>
            <a:r>
              <a:rPr lang="en" sz="6000"/>
              <a:t>But... We need to use it more wisely!</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457200" y="1242712"/>
            <a:ext cx="8229600" cy="4840199"/>
          </a:xfrm>
          <a:prstGeom prst="rect">
            <a:avLst/>
          </a:prstGeom>
        </p:spPr>
        <p:txBody>
          <a:bodyPr lIns="91425" tIns="91425" rIns="91425" bIns="91425" anchor="t" anchorCtr="0">
            <a:spAutoFit/>
          </a:bodyPr>
          <a:lstStyle/>
          <a:p>
            <a:pPr lvl="0" algn="ctr" rtl="0">
              <a:buNone/>
            </a:pPr>
            <a:r>
              <a:rPr lang="en" sz="3000" dirty="0">
                <a:solidFill>
                  <a:srgbClr val="000000"/>
                </a:solidFill>
                <a:latin typeface="Arial"/>
                <a:ea typeface="Arial"/>
                <a:cs typeface="Arial"/>
                <a:sym typeface="Arial"/>
              </a:rPr>
              <a:t>Sustainability means providing an </a:t>
            </a:r>
            <a:r>
              <a:rPr lang="en" sz="3000" b="1" dirty="0">
                <a:solidFill>
                  <a:srgbClr val="000000"/>
                </a:solidFill>
                <a:latin typeface="Arial"/>
                <a:ea typeface="Arial"/>
                <a:cs typeface="Arial"/>
                <a:sym typeface="Arial"/>
              </a:rPr>
              <a:t>adequate </a:t>
            </a:r>
            <a:r>
              <a:rPr lang="en" sz="3000" dirty="0">
                <a:solidFill>
                  <a:srgbClr val="000000"/>
                </a:solidFill>
                <a:latin typeface="Arial"/>
                <a:ea typeface="Arial"/>
                <a:cs typeface="Arial"/>
                <a:sym typeface="Arial"/>
              </a:rPr>
              <a:t>and </a:t>
            </a:r>
            <a:r>
              <a:rPr lang="en" sz="3000" b="1" dirty="0">
                <a:solidFill>
                  <a:srgbClr val="000000"/>
                </a:solidFill>
                <a:latin typeface="Arial"/>
                <a:ea typeface="Arial"/>
                <a:cs typeface="Arial"/>
                <a:sym typeface="Arial"/>
              </a:rPr>
              <a:t>reliable</a:t>
            </a:r>
            <a:r>
              <a:rPr lang="en" sz="3000" dirty="0">
                <a:solidFill>
                  <a:srgbClr val="000000"/>
                </a:solidFill>
                <a:latin typeface="Arial"/>
                <a:ea typeface="Arial"/>
                <a:cs typeface="Arial"/>
                <a:sym typeface="Arial"/>
              </a:rPr>
              <a:t> water supply of </a:t>
            </a:r>
            <a:r>
              <a:rPr lang="en" sz="3000" b="1" dirty="0">
                <a:solidFill>
                  <a:srgbClr val="000000"/>
                </a:solidFill>
                <a:latin typeface="Arial"/>
                <a:ea typeface="Arial"/>
                <a:cs typeface="Arial"/>
                <a:sym typeface="Arial"/>
              </a:rPr>
              <a:t>desired quality</a:t>
            </a:r>
            <a:r>
              <a:rPr lang="en" sz="3000" dirty="0">
                <a:solidFill>
                  <a:srgbClr val="000000"/>
                </a:solidFill>
                <a:latin typeface="Arial"/>
                <a:ea typeface="Arial"/>
                <a:cs typeface="Arial"/>
                <a:sym typeface="Arial"/>
              </a:rPr>
              <a:t> – </a:t>
            </a:r>
            <a:r>
              <a:rPr lang="en" sz="3000" u="sng" dirty="0">
                <a:solidFill>
                  <a:srgbClr val="000000"/>
                </a:solidFill>
                <a:latin typeface="Arial"/>
                <a:ea typeface="Arial"/>
                <a:cs typeface="Arial"/>
                <a:sym typeface="Arial"/>
              </a:rPr>
              <a:t>now and for future generations</a:t>
            </a:r>
            <a:r>
              <a:rPr lang="en" sz="3000" dirty="0">
                <a:solidFill>
                  <a:srgbClr val="000000"/>
                </a:solidFill>
                <a:latin typeface="Arial"/>
                <a:ea typeface="Arial"/>
                <a:cs typeface="Arial"/>
                <a:sym typeface="Arial"/>
              </a:rPr>
              <a:t> – in a manner that integrates economic growth, environmental protection and social development.</a:t>
            </a:r>
          </a:p>
          <a:p>
            <a:endParaRPr lang="en" sz="3000" dirty="0">
              <a:solidFill>
                <a:srgbClr val="000000"/>
              </a:solidFill>
              <a:latin typeface="Arial"/>
              <a:ea typeface="Arial"/>
              <a:cs typeface="Arial"/>
              <a:sym typeface="Arial"/>
            </a:endParaRPr>
          </a:p>
        </p:txBody>
      </p:sp>
      <p:sp>
        <p:nvSpPr>
          <p:cNvPr id="98" name="Shape 98"/>
          <p:cNvSpPr txBox="1">
            <a:spLocks noGrp="1"/>
          </p:cNvSpPr>
          <p:nvPr>
            <p:ph type="title"/>
          </p:nvPr>
        </p:nvSpPr>
        <p:spPr>
          <a:xfrm>
            <a:off x="457200" y="74787"/>
            <a:ext cx="8229600" cy="1325700"/>
          </a:xfrm>
          <a:prstGeom prst="rect">
            <a:avLst/>
          </a:prstGeom>
        </p:spPr>
        <p:txBody>
          <a:bodyPr lIns="91425" tIns="91425" rIns="91425" bIns="91425" anchor="b" anchorCtr="0">
            <a:spAutoFit/>
          </a:bodyPr>
          <a:lstStyle/>
          <a:p>
            <a:pPr>
              <a:buNone/>
            </a:pPr>
            <a:r>
              <a:rPr lang="en" sz="6000"/>
              <a:t>Sustainable Water</a:t>
            </a:r>
          </a:p>
        </p:txBody>
      </p:sp>
      <p:sp>
        <p:nvSpPr>
          <p:cNvPr id="99" name="Shape 99"/>
          <p:cNvSpPr/>
          <p:nvPr/>
        </p:nvSpPr>
        <p:spPr>
          <a:xfrm>
            <a:off x="2219232" y="4085734"/>
            <a:ext cx="4804003" cy="2772266"/>
          </a:xfrm>
          <a:prstGeom prst="rect">
            <a:avLst/>
          </a:prstGeom>
          <a:blipFill>
            <a:blip r:embed="rId3"/>
            <a:stretch>
              <a:fillRect/>
            </a:stretch>
          </a:blipFill>
        </p:spPr>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10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450</Words>
  <Application>Microsoft Macintosh PowerPoint</Application>
  <PresentationFormat>On-screen Show (4:3)</PresentationFormat>
  <Paragraphs>67</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
      <vt:lpstr>Sustainable Water</vt:lpstr>
      <vt:lpstr>Why Is Water Important?</vt:lpstr>
      <vt:lpstr>What do we use it for?</vt:lpstr>
      <vt:lpstr>How Much Do We Have?</vt:lpstr>
      <vt:lpstr>Let's look at the numbers!</vt:lpstr>
      <vt:lpstr>PowerPoint Presentation</vt:lpstr>
      <vt:lpstr>More Numbers...</vt:lpstr>
      <vt:lpstr>DO WE HAVE ENOUGH?</vt:lpstr>
      <vt:lpstr>Sustainable Water</vt:lpstr>
      <vt:lpstr>What Can We Do?</vt:lpstr>
      <vt:lpstr>Blue Gold: World Water Wars</vt:lpstr>
      <vt:lpstr>Desalination</vt:lpstr>
      <vt:lpstr>Is pumping and transporting water a good or bad thing?</vt:lpstr>
      <vt:lpstr>Aral Sea</vt:lpstr>
      <vt:lpstr>PowerPoint Presentation</vt:lpstr>
      <vt:lpstr>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Water</dc:title>
  <cp:lastModifiedBy>ASD Davis</cp:lastModifiedBy>
  <cp:revision>6</cp:revision>
  <dcterms:modified xsi:type="dcterms:W3CDTF">2012-12-04T15:01:00Z</dcterms:modified>
</cp:coreProperties>
</file>